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298" r:id="rId5"/>
    <p:sldId id="257" r:id="rId6"/>
    <p:sldId id="293" r:id="rId7"/>
    <p:sldId id="299" r:id="rId8"/>
    <p:sldId id="300" r:id="rId9"/>
    <p:sldId id="306" r:id="rId10"/>
    <p:sldId id="263" r:id="rId11"/>
    <p:sldId id="302" r:id="rId12"/>
    <p:sldId id="303" r:id="rId13"/>
    <p:sldId id="369" r:id="rId14"/>
    <p:sldId id="327" r:id="rId15"/>
    <p:sldId id="316" r:id="rId16"/>
    <p:sldId id="320" r:id="rId17"/>
    <p:sldId id="324" r:id="rId18"/>
    <p:sldId id="325" r:id="rId19"/>
    <p:sldId id="32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71" r:id="rId30"/>
    <p:sldId id="367" r:id="rId31"/>
    <p:sldId id="319" r:id="rId32"/>
    <p:sldId id="317" r:id="rId33"/>
    <p:sldId id="332" r:id="rId34"/>
    <p:sldId id="333" r:id="rId35"/>
    <p:sldId id="318" r:id="rId36"/>
    <p:sldId id="292" r:id="rId37"/>
    <p:sldId id="328" r:id="rId38"/>
    <p:sldId id="329" r:id="rId39"/>
    <p:sldId id="330" r:id="rId40"/>
    <p:sldId id="331" r:id="rId41"/>
    <p:sldId id="334" r:id="rId42"/>
    <p:sldId id="372" r:id="rId43"/>
    <p:sldId id="347" r:id="rId44"/>
    <p:sldId id="339" r:id="rId45"/>
    <p:sldId id="336" r:id="rId46"/>
    <p:sldId id="338" r:id="rId47"/>
    <p:sldId id="368" r:id="rId48"/>
    <p:sldId id="337" r:id="rId49"/>
    <p:sldId id="341" r:id="rId50"/>
    <p:sldId id="340" r:id="rId51"/>
    <p:sldId id="342" r:id="rId52"/>
    <p:sldId id="343" r:id="rId53"/>
    <p:sldId id="344" r:id="rId54"/>
    <p:sldId id="345" r:id="rId55"/>
    <p:sldId id="346" r:id="rId56"/>
    <p:sldId id="348" r:id="rId57"/>
    <p:sldId id="349" r:id="rId58"/>
    <p:sldId id="350" r:id="rId59"/>
    <p:sldId id="352" r:id="rId60"/>
    <p:sldId id="351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70" r:id="rId76"/>
    <p:sldId id="305" r:id="rId77"/>
  </p:sldIdLst>
  <p:sldSz cx="9144000" cy="5143500" type="screen16x9"/>
  <p:notesSz cx="6858000" cy="9144000"/>
  <p:custDataLst>
    <p:tags r:id="rId8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298"/>
            <p14:sldId id="257"/>
            <p14:sldId id="293"/>
            <p14:sldId id="299"/>
            <p14:sldId id="300"/>
          </p14:sldIdLst>
        </p14:section>
        <p14:section name="REFERENCE SLIDES" id="{1BF493E7-959B-4098-9BC3-C5CDEA4CA9C0}">
          <p14:sldIdLst>
            <p14:sldId id="306"/>
            <p14:sldId id="263"/>
            <p14:sldId id="302"/>
            <p14:sldId id="303"/>
            <p14:sldId id="369"/>
            <p14:sldId id="327"/>
            <p14:sldId id="316"/>
            <p14:sldId id="320"/>
            <p14:sldId id="324"/>
            <p14:sldId id="325"/>
            <p14:sldId id="32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71"/>
            <p14:sldId id="367"/>
            <p14:sldId id="319"/>
            <p14:sldId id="317"/>
            <p14:sldId id="332"/>
            <p14:sldId id="333"/>
            <p14:sldId id="318"/>
            <p14:sldId id="292"/>
            <p14:sldId id="328"/>
            <p14:sldId id="329"/>
            <p14:sldId id="330"/>
            <p14:sldId id="331"/>
            <p14:sldId id="334"/>
            <p14:sldId id="372"/>
            <p14:sldId id="347"/>
            <p14:sldId id="339"/>
            <p14:sldId id="336"/>
            <p14:sldId id="338"/>
            <p14:sldId id="368"/>
            <p14:sldId id="337"/>
            <p14:sldId id="341"/>
            <p14:sldId id="340"/>
            <p14:sldId id="342"/>
            <p14:sldId id="343"/>
            <p14:sldId id="344"/>
            <p14:sldId id="345"/>
            <p14:sldId id="346"/>
            <p14:sldId id="348"/>
            <p14:sldId id="349"/>
            <p14:sldId id="350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70"/>
            <p14:sldId id="30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/>
  </p:cmAuthor>
  <p:cmAuthor id="3" name="Monica Gualdieri" initials="MG" lastIdx="3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7B"/>
    <a:srgbClr val="00BCC9"/>
    <a:srgbClr val="289E52"/>
    <a:srgbClr val="F7F7F7"/>
    <a:srgbClr val="777777"/>
    <a:srgbClr val="E3E3E3"/>
    <a:srgbClr val="00AF6F"/>
    <a:srgbClr val="5B5D5D"/>
    <a:srgbClr val="00784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32046B-5C99-445E-BDA0-19041170F992}" v="78" dt="2020-10-01T22:14:38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7" autoAdjust="0"/>
    <p:restoredTop sz="86385" autoAdjust="0"/>
  </p:normalViewPr>
  <p:slideViewPr>
    <p:cSldViewPr snapToGrid="0">
      <p:cViewPr varScale="1">
        <p:scale>
          <a:sx n="93" d="100"/>
          <a:sy n="93" d="100"/>
        </p:scale>
        <p:origin x="-624" y="-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presProps" Target="pres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gs" Target="tags/tag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commentAuthors" Target="commentAuthors.xml"/><Relationship Id="rId86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D:\Misc\FillFactor\FillFactor_AYearLater\FixFillFactorResults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D:\Misc\FillFactor\FillFactor_AYearLater\FixFillFactorResults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D:\Misc\FillFactor\FillFactor_AYearLater\FixFillFactorResults.xlsx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Frag for Clustered</a:t>
            </a:r>
            <a:r>
              <a:rPr lang="en-US" baseline="0"/>
              <a:t> Index,</a:t>
            </a:r>
          </a:p>
          <a:p>
            <a:pPr>
              <a:defRPr/>
            </a:pPr>
            <a:r>
              <a:rPr lang="en-US" baseline="0"/>
              <a:t>fixed at 100%</a:t>
            </a:r>
            <a:endParaRPr lang="en-US"/>
          </a:p>
        </c:rich>
      </c:tx>
      <c:layout>
        <c:manualLayout>
          <c:xMode val="edge"/>
          <c:yMode val="edge"/>
          <c:x val="0.1465515825585533"/>
          <c:y val="3.2407407407407406E-2"/>
        </c:manualLayout>
      </c:layout>
      <c:overlay val="0"/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[FixFillFactorResults.xlsx]Sheet1!$B$1</c:f>
              <c:strCache>
                <c:ptCount val="1"/>
                <c:pt idx="0">
                  <c:v>Current_Fragmentation</c:v>
                </c:pt>
              </c:strCache>
            </c:strRef>
          </c:tx>
          <c:cat>
            <c:numRef>
              <c:f>[FixFillFactorResults.xlsx]Sheet1!$D$2:$D$8</c:f>
              <c:numCache>
                <c:formatCode>General</c:formatCode>
                <c:ptCount val="7"/>
                <c:pt idx="0">
                  <c:v>100</c:v>
                </c:pt>
                <c:pt idx="1">
                  <c:v>99</c:v>
                </c:pt>
                <c:pt idx="2">
                  <c:v>98</c:v>
                </c:pt>
                <c:pt idx="3">
                  <c:v>97</c:v>
                </c:pt>
                <c:pt idx="4">
                  <c:v>96</c:v>
                </c:pt>
                <c:pt idx="5">
                  <c:v>95</c:v>
                </c:pt>
                <c:pt idx="6">
                  <c:v>100</c:v>
                </c:pt>
              </c:numCache>
            </c:numRef>
          </c:cat>
          <c:val>
            <c:numRef>
              <c:f>[FixFillFactorResults.xlsx]Sheet1!$B$2:$B$8</c:f>
              <c:numCache>
                <c:formatCode>General</c:formatCode>
                <c:ptCount val="7"/>
                <c:pt idx="0">
                  <c:v>0.61039028035019205</c:v>
                </c:pt>
                <c:pt idx="1">
                  <c:v>0.65655829596412596</c:v>
                </c:pt>
                <c:pt idx="2">
                  <c:v>0.76185710314150701</c:v>
                </c:pt>
                <c:pt idx="3">
                  <c:v>0.66629775418106896</c:v>
                </c:pt>
                <c:pt idx="4">
                  <c:v>0.68805656629338097</c:v>
                </c:pt>
                <c:pt idx="5">
                  <c:v>0.80576764513199495</c:v>
                </c:pt>
                <c:pt idx="6">
                  <c:v>0.63725607027188802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0424448"/>
        <c:axId val="280426752"/>
      </c:lineChart>
      <c:catAx>
        <c:axId val="280424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80426752"/>
        <c:crosses val="autoZero"/>
        <c:auto val="1"/>
        <c:lblAlgn val="ctr"/>
        <c:lblOffset val="100"/>
        <c:noMultiLvlLbl val="0"/>
      </c:catAx>
      <c:valAx>
        <c:axId val="2804267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80424448"/>
        <c:crosses val="autoZero"/>
        <c:crossBetween val="between"/>
      </c:valAx>
    </c:plotArea>
    <c:plotVisOnly val="1"/>
    <c:dispBlanksAs val="zero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Frag</a:t>
            </a:r>
            <a:r>
              <a:rPr lang="en-US" baseline="0"/>
              <a:t> for Non-Clustered Index,</a:t>
            </a:r>
          </a:p>
          <a:p>
            <a:pPr>
              <a:defRPr/>
            </a:pPr>
            <a:r>
              <a:rPr lang="en-US" baseline="0"/>
              <a:t>Still hasn't converged</a:t>
            </a: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[FixFillFactorResults.xlsx]Sheet1!$B$11</c:f>
              <c:strCache>
                <c:ptCount val="1"/>
                <c:pt idx="0">
                  <c:v>Current_Fragmentation</c:v>
                </c:pt>
              </c:strCache>
            </c:strRef>
          </c:tx>
          <c:cat>
            <c:numRef>
              <c:f>[FixFillFactorResults.xlsx]Sheet1!$D$12:$D$19</c:f>
              <c:numCache>
                <c:formatCode>General</c:formatCode>
                <c:ptCount val="8"/>
                <c:pt idx="0">
                  <c:v>100</c:v>
                </c:pt>
                <c:pt idx="1">
                  <c:v>98</c:v>
                </c:pt>
                <c:pt idx="2">
                  <c:v>96</c:v>
                </c:pt>
                <c:pt idx="3">
                  <c:v>94</c:v>
                </c:pt>
                <c:pt idx="4">
                  <c:v>92</c:v>
                </c:pt>
                <c:pt idx="5">
                  <c:v>90</c:v>
                </c:pt>
                <c:pt idx="6">
                  <c:v>88</c:v>
                </c:pt>
                <c:pt idx="7">
                  <c:v>86</c:v>
                </c:pt>
              </c:numCache>
            </c:numRef>
          </c:cat>
          <c:val>
            <c:numRef>
              <c:f>[FixFillFactorResults.xlsx]Sheet1!$B$12:$B$19</c:f>
              <c:numCache>
                <c:formatCode>General</c:formatCode>
                <c:ptCount val="8"/>
                <c:pt idx="0">
                  <c:v>1.5966386554621801</c:v>
                </c:pt>
                <c:pt idx="1">
                  <c:v>2.0425622928029101</c:v>
                </c:pt>
                <c:pt idx="2">
                  <c:v>0.93726701459154305</c:v>
                </c:pt>
                <c:pt idx="3">
                  <c:v>0.86901895089519399</c:v>
                </c:pt>
                <c:pt idx="4">
                  <c:v>1.5928476004521599</c:v>
                </c:pt>
                <c:pt idx="5">
                  <c:v>0.808897876643074</c:v>
                </c:pt>
                <c:pt idx="6">
                  <c:v>1.24456736467799</c:v>
                </c:pt>
                <c:pt idx="7">
                  <c:v>0.75449796865931495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005504"/>
        <c:axId val="244048256"/>
      </c:lineChart>
      <c:catAx>
        <c:axId val="2440055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44048256"/>
        <c:crosses val="autoZero"/>
        <c:auto val="1"/>
        <c:lblAlgn val="ctr"/>
        <c:lblOffset val="100"/>
        <c:noMultiLvlLbl val="0"/>
      </c:catAx>
      <c:valAx>
        <c:axId val="2440482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4400550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Frag for</a:t>
            </a:r>
            <a:r>
              <a:rPr lang="en-US" baseline="0"/>
              <a:t> Non-Clustered Index,</a:t>
            </a:r>
          </a:p>
          <a:p>
            <a:pPr>
              <a:defRPr/>
            </a:pPr>
            <a:r>
              <a:rPr lang="en-US" baseline="0"/>
              <a:t>Converged at 86%</a:t>
            </a: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[FixFillFactorResults.xlsx]Sheet1!$B$63</c:f>
              <c:strCache>
                <c:ptCount val="1"/>
                <c:pt idx="0">
                  <c:v>Frag</c:v>
                </c:pt>
              </c:strCache>
            </c:strRef>
          </c:tx>
          <c:cat>
            <c:numRef>
              <c:f>[FixFillFactorResults.xlsx]Sheet1!$D$64:$D$73</c:f>
              <c:numCache>
                <c:formatCode>General</c:formatCode>
                <c:ptCount val="10"/>
                <c:pt idx="0">
                  <c:v>98</c:v>
                </c:pt>
                <c:pt idx="1">
                  <c:v>96</c:v>
                </c:pt>
                <c:pt idx="2">
                  <c:v>94</c:v>
                </c:pt>
                <c:pt idx="3">
                  <c:v>92</c:v>
                </c:pt>
                <c:pt idx="4">
                  <c:v>90</c:v>
                </c:pt>
                <c:pt idx="5">
                  <c:v>88</c:v>
                </c:pt>
                <c:pt idx="6">
                  <c:v>86</c:v>
                </c:pt>
                <c:pt idx="7">
                  <c:v>84</c:v>
                </c:pt>
                <c:pt idx="8">
                  <c:v>82</c:v>
                </c:pt>
                <c:pt idx="9">
                  <c:v>86</c:v>
                </c:pt>
              </c:numCache>
            </c:numRef>
          </c:cat>
          <c:val>
            <c:numRef>
              <c:f>[FixFillFactorResults.xlsx]Sheet1!$B$64:$B$73</c:f>
              <c:numCache>
                <c:formatCode>General</c:formatCode>
                <c:ptCount val="10"/>
                <c:pt idx="0">
                  <c:v>2.0425622928029101</c:v>
                </c:pt>
                <c:pt idx="1">
                  <c:v>0.93726701459154305</c:v>
                </c:pt>
                <c:pt idx="2">
                  <c:v>0.86901895089519399</c:v>
                </c:pt>
                <c:pt idx="3">
                  <c:v>1.5928476004521599</c:v>
                </c:pt>
                <c:pt idx="4">
                  <c:v>0.808897876643074</c:v>
                </c:pt>
                <c:pt idx="5">
                  <c:v>1.24456736467799</c:v>
                </c:pt>
                <c:pt idx="6">
                  <c:v>0.75449796865931495</c:v>
                </c:pt>
                <c:pt idx="7">
                  <c:v>1.6419590917620599</c:v>
                </c:pt>
                <c:pt idx="8">
                  <c:v>1.2420091324200899</c:v>
                </c:pt>
                <c:pt idx="9">
                  <c:v>0.63229138836940102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913920"/>
        <c:axId val="292915456"/>
      </c:lineChart>
      <c:catAx>
        <c:axId val="292913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92915456"/>
        <c:crosses val="autoZero"/>
        <c:auto val="1"/>
        <c:lblAlgn val="ctr"/>
        <c:lblOffset val="100"/>
        <c:noMultiLvlLbl val="0"/>
      </c:catAx>
      <c:valAx>
        <c:axId val="2929154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29139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Events/24HoursofPASS.aspx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pass.org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hyperlink" Target="http://www.sqlpass.org/PASSChapters/VirtualChapters.aspx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://www.sqlpass.org/PASSChapters.aspx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://www.sqlsaturday.co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03F54B0-A121-3A48-80DA-8B3F76464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=""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611" y="2345863"/>
            <a:ext cx="5597115" cy="3905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=""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1670965"/>
            <a:ext cx="559711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F561371-E61E-1E4B-B46C-9FDD4A45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29892"/>
            <a:ext cx="1346248" cy="813608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=""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11" y="3074509"/>
            <a:ext cx="4237727" cy="15870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132" y="2604"/>
            <a:ext cx="5144388" cy="513829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=""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4181"/>
            <a:ext cx="2237014" cy="1978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DDB95F1-F769-4E3B-AC5A-5F3D1F2C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563" cy="156845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4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C21DE45-3C21-D743-8C09-7CC5BB829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132" y="2603"/>
            <a:ext cx="5144388" cy="5138292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=""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4"/>
          <a:stretch/>
        </p:blipFill>
        <p:spPr>
          <a:xfrm>
            <a:off x="0" y="-14181"/>
            <a:ext cx="2237014" cy="1978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92098C5-DC26-41A5-A590-41E5ECA8B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5855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=""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39" t="21333"/>
          <a:stretch/>
        </p:blipFill>
        <p:spPr>
          <a:xfrm>
            <a:off x="0" y="-14183"/>
            <a:ext cx="2237014" cy="19781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BF063C5-9295-FB41-98AE-FBDADB1068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63252"/>
            <a:ext cx="2832100" cy="127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C1D5617-DFD4-D24C-AEAA-801413EF1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5681" y="-14182"/>
            <a:ext cx="1628319" cy="13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1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7778540-694C-584B-A20A-F7CAE2FB9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=""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=""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241640"/>
            <a:ext cx="8481212" cy="56293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=""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1752610"/>
            <a:ext cx="8481211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=""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4355" y="2870814"/>
            <a:ext cx="8481212" cy="56293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DF22628-DEC4-0D4C-8D65-1BA9C49D2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5" y="0"/>
            <a:ext cx="1627195" cy="13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D4879BC-7C36-DE4D-B879-C922EA77D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="" xmlns:a16="http://schemas.microsoft.com/office/drawing/2014/main" id="{989BB4BD-CB4B-7549-BE37-63CCFFE0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1752610"/>
            <a:ext cx="3949862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2" name="Text Placeholder 22">
            <a:extLst>
              <a:ext uri="{FF2B5EF4-FFF2-40B4-BE49-F238E27FC236}">
                <a16:creationId xmlns="" xmlns:a16="http://schemas.microsoft.com/office/drawing/2014/main" id="{52FA1E0E-7311-4841-8086-DB3D87E18E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1752703"/>
            <a:ext cx="3949862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="" xmlns:a16="http://schemas.microsoft.com/office/drawing/2014/main" id="{3AEFCCA9-1C74-F747-83DF-BC860C49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Two points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="" xmlns:a16="http://schemas.microsoft.com/office/drawing/2014/main" id="{E13E85ED-ED26-3B4E-8688-52A2489240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2241547"/>
            <a:ext cx="3949862" cy="93779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="" xmlns:a16="http://schemas.microsoft.com/office/drawing/2014/main" id="{F324A447-121A-0045-9331-728973D58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241641"/>
            <a:ext cx="3949862" cy="9377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="" xmlns:a16="http://schemas.microsoft.com/office/drawing/2014/main" id="{C55B77A9-C92C-AE45-82F7-CAF20231FD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745" y="3097224"/>
            <a:ext cx="3949862" cy="93779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="" xmlns:a16="http://schemas.microsoft.com/office/drawing/2014/main" id="{32E48505-B49E-9445-ACF6-990958B255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8576" y="3097224"/>
            <a:ext cx="3949862" cy="93779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81980F1-8F7F-6240-AF57-8D97C6C1C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4093" y="0"/>
            <a:ext cx="1629907" cy="13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6B51B72-697B-B845-AFCB-EE14E33C9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28">
            <a:extLst>
              <a:ext uri="{FF2B5EF4-FFF2-40B4-BE49-F238E27FC236}">
                <a16:creationId xmlns="" xmlns:a16="http://schemas.microsoft.com/office/drawing/2014/main" id="{305A9082-FCBA-AE49-B1B9-7A1C082C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="" xmlns:a16="http://schemas.microsoft.com/office/drawing/2014/main" id="{908B0C77-B0E9-9C49-84D3-43C582F6DE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745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="" xmlns:a16="http://schemas.microsoft.com/office/drawing/2014/main" id="{DBD5769A-E90A-FF40-993E-599DF4CE8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45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="" xmlns:a16="http://schemas.microsoft.com/office/drawing/2014/main" id="{983D909F-EA0F-904F-B618-FE24250BDB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92591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="" xmlns:a16="http://schemas.microsoft.com/office/drawing/2014/main" id="{BBB9115B-BB62-A047-A44C-A700210221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92591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21" name="Text Placeholder 40">
            <a:extLst>
              <a:ext uri="{FF2B5EF4-FFF2-40B4-BE49-F238E27FC236}">
                <a16:creationId xmlns="" xmlns:a16="http://schemas.microsoft.com/office/drawing/2014/main" id="{D8E2DF19-D046-AA49-86AD-6BFFF6F3CC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72437" y="1752610"/>
            <a:ext cx="2657226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</a:t>
            </a:r>
          </a:p>
        </p:txBody>
      </p:sp>
      <p:sp>
        <p:nvSpPr>
          <p:cNvPr id="22" name="Text Placeholder 41">
            <a:extLst>
              <a:ext uri="{FF2B5EF4-FFF2-40B4-BE49-F238E27FC236}">
                <a16:creationId xmlns="" xmlns:a16="http://schemas.microsoft.com/office/drawing/2014/main" id="{907F351E-DC67-8140-828A-93E0BF9E6A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72437" y="2241547"/>
            <a:ext cx="2657226" cy="9798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</p:txBody>
      </p:sp>
      <p:sp>
        <p:nvSpPr>
          <p:cNvPr id="16" name="Text Placeholder 30">
            <a:extLst>
              <a:ext uri="{FF2B5EF4-FFF2-40B4-BE49-F238E27FC236}">
                <a16:creationId xmlns="" xmlns:a16="http://schemas.microsoft.com/office/drawing/2014/main" id="{A4C2CA95-0944-CF4D-A143-59923030A1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2745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="" xmlns:a16="http://schemas.microsoft.com/office/drawing/2014/main" id="{CE0EACE2-E49D-7341-A702-389F3CEB13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90169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="" xmlns:a16="http://schemas.microsoft.com/office/drawing/2014/main" id="{72A1DB94-C2FC-B243-8D71-3D5650EB11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7593" y="3214670"/>
            <a:ext cx="2674004" cy="9798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en-US"/>
              <a:t>Bullets body, 24pt Segoe UI Regular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0F37DBE-5BDF-7D4E-B31C-C108D09D5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5" y="-1"/>
            <a:ext cx="1627195" cy="13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=""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9E624BB-0910-7F48-9A17-25EE9B454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806" y="0"/>
            <a:ext cx="1627194" cy="13081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3200" y="1573200"/>
            <a:ext cx="8272800" cy="1940400"/>
          </a:xfrm>
          <a:prstGeom prst="rect">
            <a:avLst/>
          </a:prstGeom>
        </p:spPr>
        <p:txBody>
          <a:bodyPr/>
          <a:lstStyle>
            <a:lvl1pPr marL="3600">
              <a:spcBef>
                <a:spcPts val="0"/>
              </a:spcBef>
              <a:spcAft>
                <a:spcPts val="1200"/>
              </a:spcAft>
              <a:defRPr sz="1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</p:spTree>
    <p:extLst>
      <p:ext uri="{BB962C8B-B14F-4D97-AF65-F5344CB8AC3E}">
        <p14:creationId xmlns:p14="http://schemas.microsoft.com/office/powerpoint/2010/main" val="2043412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4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0200" y="-132"/>
            <a:ext cx="5003800" cy="5137884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=""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AA8911B-7F59-5849-8705-A5C4C9EFF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8435" y="2602"/>
            <a:ext cx="5142919" cy="5136825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=""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54278A2-22A6-444A-B788-1803046B2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65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11D8571-F7B1-4E41-A42D-3F60B9A2E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=""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1DFE5FD-F56F-0D46-95D6-329B070FB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584" y="0"/>
            <a:ext cx="1627416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8AA79F5-FF8F-814A-B8E9-443B2C909F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9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PAS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6092B34-0719-954D-BD70-F632853B275F}"/>
              </a:ext>
            </a:extLst>
          </p:cNvPr>
          <p:cNvGrpSpPr/>
          <p:nvPr userDrawn="1"/>
        </p:nvGrpSpPr>
        <p:grpSpPr>
          <a:xfrm>
            <a:off x="3195755" y="0"/>
            <a:ext cx="5948246" cy="5143500"/>
            <a:chOff x="3153809" y="182880"/>
            <a:chExt cx="5807311" cy="4777740"/>
          </a:xfrm>
          <a:solidFill>
            <a:schemeClr val="bg2">
              <a:lumMod val="95000"/>
            </a:schemeClr>
          </a:solidFill>
        </p:grpSpPr>
        <p:sp>
          <p:nvSpPr>
            <p:cNvPr id="3" name="Parallelogram 2">
              <a:extLst>
                <a:ext uri="{FF2B5EF4-FFF2-40B4-BE49-F238E27FC236}">
                  <a16:creationId xmlns="" xmlns:a16="http://schemas.microsoft.com/office/drawing/2014/main" id="{EC10AB2A-2CD8-8D4F-B676-A00C3E2C3F96}"/>
                </a:ext>
              </a:extLst>
            </p:cNvPr>
            <p:cNvSpPr/>
            <p:nvPr/>
          </p:nvSpPr>
          <p:spPr>
            <a:xfrm>
              <a:off x="3153809" y="182881"/>
              <a:ext cx="4894891" cy="4777739"/>
            </a:xfrm>
            <a:prstGeom prst="parallelogram">
              <a:avLst>
                <a:gd name="adj" fmla="val 174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E2209F51-F439-1D48-847E-86FC79FF4F94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3">
            <a:extLst>
              <a:ext uri="{FF2B5EF4-FFF2-40B4-BE49-F238E27FC236}">
                <a16:creationId xmlns="" xmlns:a16="http://schemas.microsoft.com/office/drawing/2014/main" id="{9E2A22BE-54A2-DD4C-8D71-BD02476EBACF}"/>
              </a:ext>
            </a:extLst>
          </p:cNvPr>
          <p:cNvSpPr txBox="1">
            <a:spLocks/>
          </p:cNvSpPr>
          <p:nvPr userDrawn="1"/>
        </p:nvSpPr>
        <p:spPr>
          <a:xfrm>
            <a:off x="312745" y="1805286"/>
            <a:ext cx="2883822" cy="862754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  <a:cs typeface="Segoe UI Semibold" panose="020B0502040204020203" pitchFamily="34" charset="0"/>
              </a:rPr>
              <a:t>Everything PASS Has To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5345A65-674C-9845-94AC-654DF72D7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03" y="162048"/>
            <a:ext cx="1658797" cy="1658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3078421-44F5-894B-8ADB-34729C88B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0909" y="326247"/>
            <a:ext cx="1393724" cy="1393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223F339-62FC-DB43-8492-A5BE02F5B1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127" y="212588"/>
            <a:ext cx="1457049" cy="1457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5380530-E681-8643-88A9-D8A522E545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651" y="2647734"/>
            <a:ext cx="1625796" cy="1625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11DBD8D-AB01-B840-A6C8-69D148B77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03" y="2655073"/>
            <a:ext cx="1658796" cy="1658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B701307-FEF6-0542-BF6B-42FB871C4A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8918" y="2963323"/>
            <a:ext cx="1044903" cy="949911"/>
          </a:xfrm>
          <a:prstGeom prst="rect">
            <a:avLst/>
          </a:prstGeom>
        </p:spPr>
      </p:pic>
      <p:sp>
        <p:nvSpPr>
          <p:cNvPr id="12" name="Rectangle 11">
            <a:hlinkClick r:id="rId8"/>
            <a:extLst>
              <a:ext uri="{FF2B5EF4-FFF2-40B4-BE49-F238E27FC236}">
                <a16:creationId xmlns="" xmlns:a16="http://schemas.microsoft.com/office/drawing/2014/main" id="{E1C57803-55DC-614F-AED4-976CC1A89A37}"/>
              </a:ext>
            </a:extLst>
          </p:cNvPr>
          <p:cNvSpPr/>
          <p:nvPr userDrawn="1"/>
        </p:nvSpPr>
        <p:spPr>
          <a:xfrm>
            <a:off x="4014697" y="1651170"/>
            <a:ext cx="1566149" cy="5911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Unlock exclusive training &amp; networking</a:t>
            </a:r>
          </a:p>
        </p:txBody>
      </p:sp>
      <p:sp>
        <p:nvSpPr>
          <p:cNvPr id="13" name="Rectangle 12">
            <a:hlinkClick r:id="rId9"/>
            <a:extLst>
              <a:ext uri="{FF2B5EF4-FFF2-40B4-BE49-F238E27FC236}">
                <a16:creationId xmlns="" xmlns:a16="http://schemas.microsoft.com/office/drawing/2014/main" id="{BBFD1540-DCEF-A044-B119-2D5A3D1B85FB}"/>
              </a:ext>
            </a:extLst>
          </p:cNvPr>
          <p:cNvSpPr/>
          <p:nvPr userDrawn="1"/>
        </p:nvSpPr>
        <p:spPr>
          <a:xfrm>
            <a:off x="7363858" y="1651170"/>
            <a:ext cx="1427587" cy="748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Free 1-day local training events</a:t>
            </a:r>
          </a:p>
        </p:txBody>
      </p:sp>
      <p:sp>
        <p:nvSpPr>
          <p:cNvPr id="14" name="Rectangle 13">
            <a:hlinkClick r:id="rId10"/>
            <a:extLst>
              <a:ext uri="{FF2B5EF4-FFF2-40B4-BE49-F238E27FC236}">
                <a16:creationId xmlns="" xmlns:a16="http://schemas.microsoft.com/office/drawing/2014/main" id="{F6129F24-4FB5-C94C-A658-3D0261ECC267}"/>
              </a:ext>
            </a:extLst>
          </p:cNvPr>
          <p:cNvSpPr/>
          <p:nvPr userDrawn="1"/>
        </p:nvSpPr>
        <p:spPr>
          <a:xfrm>
            <a:off x="5740452" y="1651170"/>
            <a:ext cx="1558898" cy="7303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5" name="Rectangle 14">
            <a:hlinkClick r:id="rId11"/>
            <a:extLst>
              <a:ext uri="{FF2B5EF4-FFF2-40B4-BE49-F238E27FC236}">
                <a16:creationId xmlns="" xmlns:a16="http://schemas.microsoft.com/office/drawing/2014/main" id="{CC1EC64C-827D-9F4C-8558-11E8DA8A1F63}"/>
              </a:ext>
            </a:extLst>
          </p:cNvPr>
          <p:cNvSpPr/>
          <p:nvPr userDrawn="1"/>
        </p:nvSpPr>
        <p:spPr>
          <a:xfrm>
            <a:off x="4008321" y="4097031"/>
            <a:ext cx="1612456" cy="7622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Back-to-back live webinar events</a:t>
            </a:r>
          </a:p>
        </p:txBody>
      </p:sp>
      <p:sp>
        <p:nvSpPr>
          <p:cNvPr id="16" name="Rectangle 15">
            <a:hlinkClick r:id="rId10"/>
            <a:extLst>
              <a:ext uri="{FF2B5EF4-FFF2-40B4-BE49-F238E27FC236}">
                <a16:creationId xmlns="" xmlns:a16="http://schemas.microsoft.com/office/drawing/2014/main" id="{0B4DA287-E94F-F345-9CE3-2271C22DC88A}"/>
              </a:ext>
            </a:extLst>
          </p:cNvPr>
          <p:cNvSpPr/>
          <p:nvPr userDrawn="1"/>
        </p:nvSpPr>
        <p:spPr>
          <a:xfrm>
            <a:off x="5698092" y="4097031"/>
            <a:ext cx="1643619" cy="7622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Online special interest user groups</a:t>
            </a:r>
          </a:p>
        </p:txBody>
      </p:sp>
      <p:sp>
        <p:nvSpPr>
          <p:cNvPr id="17" name="Rectangle 16">
            <a:hlinkClick r:id="rId10"/>
            <a:extLst>
              <a:ext uri="{FF2B5EF4-FFF2-40B4-BE49-F238E27FC236}">
                <a16:creationId xmlns="" xmlns:a16="http://schemas.microsoft.com/office/drawing/2014/main" id="{D290D108-3A7F-4B4C-9067-AF2BED016EB2}"/>
              </a:ext>
            </a:extLst>
          </p:cNvPr>
          <p:cNvSpPr/>
          <p:nvPr userDrawn="1"/>
        </p:nvSpPr>
        <p:spPr>
          <a:xfrm>
            <a:off x="7380636" y="4097031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i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AB833E44-1B81-1B40-AAF3-13C3C5D94FD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100909" y="2647733"/>
            <a:ext cx="4673975" cy="734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735AAC2-8ACD-A84B-9157-E20A43FE1B95}"/>
              </a:ext>
            </a:extLst>
          </p:cNvPr>
          <p:cNvSpPr/>
          <p:nvPr userDrawn="1"/>
        </p:nvSpPr>
        <p:spPr>
          <a:xfrm>
            <a:off x="326069" y="3053702"/>
            <a:ext cx="27869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2400" b="1" i="0" spc="2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Resources Online </a:t>
            </a:r>
            <a:r>
              <a:rPr lang="en-US" sz="2400" b="1" i="0" spc="2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2"/>
              </a:rPr>
              <a:t>PASS.org</a:t>
            </a:r>
            <a:endParaRPr lang="en-US" sz="2400" b="1" i="0" spc="2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="" xmlns:a16="http://schemas.microsoft.com/office/drawing/2014/main" id="{7515B887-3AA3-7F4F-8AA4-A29A22448E66}"/>
              </a:ext>
            </a:extLst>
          </p:cNvPr>
          <p:cNvSpPr txBox="1">
            <a:spLocks/>
          </p:cNvSpPr>
          <p:nvPr userDrawn="1"/>
        </p:nvSpPr>
        <p:spPr>
          <a:xfrm>
            <a:off x="291769" y="1180296"/>
            <a:ext cx="2821288" cy="699210"/>
          </a:xfrm>
          <a:prstGeom prst="rect">
            <a:avLst/>
          </a:prstGeom>
        </p:spPr>
        <p:txBody>
          <a:bodyPr anchor="ctr"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i="0" dirty="0">
                <a:latin typeface="Segoe UI" panose="020B0502040204020203" pitchFamily="34" charset="0"/>
                <a:cs typeface="Segoe UI" panose="020B0502040204020203" pitchFamily="34" charset="0"/>
              </a:rPr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4236141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02FFAC8-BDE1-3B49-B05A-8549A7D6FA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300" y="661"/>
            <a:ext cx="4965700" cy="513630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=""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923308" y="-1470"/>
            <a:ext cx="2175486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Video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C0F5C26-0FA0-DB48-907B-92644E197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9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9DDAD06-24FA-DA42-8FAD-4DC7AE8BF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=""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Video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79E5895-5043-E74D-9F79-E1F3BB738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494" y="0"/>
            <a:ext cx="1626506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934D452-F62C-9046-AD1A-4E61AD0B68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9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F2CED78-8ECC-064D-A3AC-CB798843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2286"/>
            <a:ext cx="5029200" cy="513892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="" xmlns:a16="http://schemas.microsoft.com/office/drawing/2014/main" id="{B3ECDEC9-0878-8D4E-BC8E-F9A0487548AA}"/>
              </a:ext>
            </a:extLst>
          </p:cNvPr>
          <p:cNvSpPr/>
          <p:nvPr userDrawn="1"/>
        </p:nvSpPr>
        <p:spPr>
          <a:xfrm rot="10800000">
            <a:off x="3027217" y="-1470"/>
            <a:ext cx="2071577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Customer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9CD94DE-827F-5F44-B4C7-AEA3F38BE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726"/>
          <a:stretch/>
        </p:blipFill>
        <p:spPr>
          <a:xfrm>
            <a:off x="-1" y="3905250"/>
            <a:ext cx="1663855" cy="12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51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B1D10BA-1F31-774D-8EDD-A6DF3B50F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7D15A04-CD95-4BF9-ADC5-E95F59CE7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Customer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8D86699-A4E0-E944-85A5-D395310D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9329" y="0"/>
            <a:ext cx="1634671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595B71A-FF2A-6E4C-A9AF-484912F10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6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-653"/>
            <a:ext cx="5029200" cy="5138928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=""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407154" y="-1470"/>
            <a:ext cx="2691641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86DFC41-6A3C-6C45-9011-1109DBE86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77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4E893E9-399E-BD41-90E1-0EE723FF94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300" y="1"/>
            <a:ext cx="5142030" cy="5142030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="" xmlns:a16="http://schemas.microsoft.com/office/drawing/2014/main" id="{42E189B3-9C07-B34C-80BB-4EA401F3474B}"/>
              </a:ext>
            </a:extLst>
          </p:cNvPr>
          <p:cNvSpPr/>
          <p:nvPr userDrawn="1"/>
        </p:nvSpPr>
        <p:spPr>
          <a:xfrm rot="10800000">
            <a:off x="2407154" y="-1470"/>
            <a:ext cx="2691641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22D4001-EBCB-47FD-8467-B932EFA74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49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23CD50C-1CB9-AB41-85E5-C78487C18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="" xmlns:a16="http://schemas.microsoft.com/office/drawing/2014/main" id="{4A2BC915-AD95-4673-A76F-9E855BCE3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Case Study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007BE10-1BDB-E446-B067-832854FB4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585" y="0"/>
            <a:ext cx="1627415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D5F6410-3652-B744-916C-98BB5691F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9" b="52670"/>
          <a:stretch/>
        </p:blipFill>
        <p:spPr>
          <a:xfrm>
            <a:off x="-1" y="3905250"/>
            <a:ext cx="166385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71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2B1F02F-E104-3F4E-83E3-0F60A000C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536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562" y="286030"/>
            <a:ext cx="8572137" cy="571485"/>
          </a:xfrm>
          <a:prstGeom prst="rect">
            <a:avLst/>
          </a:prstGeom>
        </p:spPr>
        <p:txBody>
          <a:bodyPr lIns="72576" tIns="36288" rIns="72576" bIns="36288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837" y="1142821"/>
            <a:ext cx="8572137" cy="3714650"/>
          </a:xfrm>
          <a:prstGeom prst="rect">
            <a:avLst/>
          </a:prstGeom>
        </p:spPr>
        <p:txBody>
          <a:bodyPr lIns="72576" tIns="36288" rIns="72576" bIns="36288"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456948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913896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370844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1827792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25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=""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4652" y="3444025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=""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299" y="431071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=""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299" y="1265821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=""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2241" y="2047903"/>
            <a:ext cx="3699759" cy="13961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=""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=""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5377075" y="2571750"/>
            <a:ext cx="3251332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299" y="906260"/>
            <a:ext cx="3941763" cy="3317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652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5726EC7-D5EE-4C3F-9C1A-B09604787243}"/>
              </a:ext>
            </a:extLst>
          </p:cNvPr>
          <p:cNvSpPr/>
          <p:nvPr userDrawn="1"/>
        </p:nvSpPr>
        <p:spPr>
          <a:xfrm>
            <a:off x="123469" y="1881644"/>
            <a:ext cx="29125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C00000"/>
                </a:solidFill>
              </a:rPr>
              <a:t>Submit before </a:t>
            </a:r>
          </a:p>
          <a:p>
            <a:r>
              <a:rPr lang="en-US" sz="2400" b="0" dirty="0">
                <a:solidFill>
                  <a:srgbClr val="C00000"/>
                </a:solidFill>
              </a:rPr>
              <a:t>Friday, Nov. 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srgbClr val="C00000"/>
                </a:solidFill>
              </a:rPr>
              <a:t>at 5pm EST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solidFill>
                  <a:srgbClr val="C00000"/>
                </a:solidFill>
              </a:rPr>
              <a:t>win prizes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3080793-136C-41B3-9B03-6681C75C8A40}"/>
              </a:ext>
            </a:extLst>
          </p:cNvPr>
          <p:cNvSpPr txBox="1"/>
          <p:nvPr userDrawn="1"/>
        </p:nvSpPr>
        <p:spPr>
          <a:xfrm>
            <a:off x="3379635" y="1438445"/>
            <a:ext cx="5207000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+mj-lt"/>
              </a:rPr>
              <a:t>Your feedback is important to us! </a:t>
            </a:r>
          </a:p>
          <a:p>
            <a:endParaRPr lang="en-US" sz="2400" dirty="0">
              <a:solidFill>
                <a:schemeClr val="bg2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Please visit the “</a:t>
            </a:r>
            <a:r>
              <a:rPr lang="en-US" sz="2400" b="1" u="sng" dirty="0">
                <a:solidFill>
                  <a:schemeClr val="bg2"/>
                </a:solidFill>
                <a:latin typeface="+mj-lt"/>
              </a:rPr>
              <a:t>Session Evaluation</a:t>
            </a:r>
            <a:r>
              <a:rPr lang="en-US" sz="2400" dirty="0">
                <a:solidFill>
                  <a:schemeClr val="bg2"/>
                </a:solidFill>
                <a:latin typeface="+mj-lt"/>
              </a:rPr>
              <a:t>” link in the left hand side navigation bar to rate this session.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8E23456-F3B7-4BD9-8F99-F0DC41A89F75}"/>
              </a:ext>
            </a:extLst>
          </p:cNvPr>
          <p:cNvSpPr txBox="1"/>
          <p:nvPr userDrawn="1"/>
        </p:nvSpPr>
        <p:spPr>
          <a:xfrm>
            <a:off x="123469" y="340658"/>
            <a:ext cx="2665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latin typeface="+mj-lt"/>
                <a:cs typeface="Segoe UI Semibold" panose="020B0702040204020203" pitchFamily="34" charset="0"/>
              </a:rPr>
              <a:t>Session Evaluation</a:t>
            </a:r>
          </a:p>
        </p:txBody>
      </p:sp>
    </p:spTree>
    <p:extLst>
      <p:ext uri="{BB962C8B-B14F-4D97-AF65-F5344CB8AC3E}">
        <p14:creationId xmlns:p14="http://schemas.microsoft.com/office/powerpoint/2010/main" val="246434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=""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=""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56805" y="3148014"/>
            <a:ext cx="342900" cy="342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56805" y="3626221"/>
            <a:ext cx="3429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19665"/>
            <a:ext cx="1973576" cy="17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8087B63-253A-124A-BC52-C471715D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37">
            <a:extLst>
              <a:ext uri="{FF2B5EF4-FFF2-40B4-BE49-F238E27FC236}">
                <a16:creationId xmlns=""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=""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FB433CD-D3ED-804C-A74F-9C0842AB3F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19665"/>
            <a:ext cx="1973576" cy="17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8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C131A5A-919C-8742-9C0B-1A0DD0BDE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=""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76" y="378621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400" dirty="0"/>
              <a:t>Palette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0DF6998-B6A8-A242-8929-FD3C9507FC9B}"/>
              </a:ext>
            </a:extLst>
          </p:cNvPr>
          <p:cNvSpPr txBox="1"/>
          <p:nvPr userDrawn="1"/>
        </p:nvSpPr>
        <p:spPr>
          <a:xfrm>
            <a:off x="333310" y="1142516"/>
            <a:ext cx="235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b="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Primary Palette</a:t>
            </a:r>
          </a:p>
        </p:txBody>
      </p:sp>
      <p:sp>
        <p:nvSpPr>
          <p:cNvPr id="6" name="Teardrop 5">
            <a:extLst>
              <a:ext uri="{FF2B5EF4-FFF2-40B4-BE49-F238E27FC236}">
                <a16:creationId xmlns="" xmlns:a16="http://schemas.microsoft.com/office/drawing/2014/main" id="{682CD56C-3DF5-6B49-96D2-529EDAEFE928}"/>
              </a:ext>
            </a:extLst>
          </p:cNvPr>
          <p:cNvSpPr/>
          <p:nvPr userDrawn="1"/>
        </p:nvSpPr>
        <p:spPr>
          <a:xfrm rot="16200000" flipH="1">
            <a:off x="4089976" y="1788292"/>
            <a:ext cx="922013" cy="92201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ardrop 6">
            <a:extLst>
              <a:ext uri="{FF2B5EF4-FFF2-40B4-BE49-F238E27FC236}">
                <a16:creationId xmlns="" xmlns:a16="http://schemas.microsoft.com/office/drawing/2014/main" id="{C9B21A3A-D9BC-BA4F-AF8E-C094D9A83662}"/>
              </a:ext>
            </a:extLst>
          </p:cNvPr>
          <p:cNvSpPr/>
          <p:nvPr userDrawn="1"/>
        </p:nvSpPr>
        <p:spPr>
          <a:xfrm rot="16200000" flipH="1">
            <a:off x="446187" y="1625388"/>
            <a:ext cx="1084917" cy="1084917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8" name="Teardrop 7">
            <a:extLst>
              <a:ext uri="{FF2B5EF4-FFF2-40B4-BE49-F238E27FC236}">
                <a16:creationId xmlns="" xmlns:a16="http://schemas.microsoft.com/office/drawing/2014/main" id="{1E698972-4957-E148-8F42-2E4D223894DA}"/>
              </a:ext>
            </a:extLst>
          </p:cNvPr>
          <p:cNvSpPr/>
          <p:nvPr userDrawn="1"/>
        </p:nvSpPr>
        <p:spPr>
          <a:xfrm rot="16200000" flipH="1">
            <a:off x="1710323" y="1625388"/>
            <a:ext cx="1084917" cy="1084917"/>
          </a:xfrm>
          <a:prstGeom prst="teardrop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ardrop 9">
            <a:extLst>
              <a:ext uri="{FF2B5EF4-FFF2-40B4-BE49-F238E27FC236}">
                <a16:creationId xmlns="" xmlns:a16="http://schemas.microsoft.com/office/drawing/2014/main" id="{8AA6C42B-7E12-1247-96D2-844D65480E25}"/>
              </a:ext>
            </a:extLst>
          </p:cNvPr>
          <p:cNvSpPr/>
          <p:nvPr userDrawn="1"/>
        </p:nvSpPr>
        <p:spPr>
          <a:xfrm rot="16200000" flipH="1">
            <a:off x="2983870" y="1788292"/>
            <a:ext cx="922013" cy="922013"/>
          </a:xfrm>
          <a:prstGeom prst="teardrop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3A8D2F8-402B-B54F-9788-E6D365F30985}"/>
              </a:ext>
            </a:extLst>
          </p:cNvPr>
          <p:cNvSpPr txBox="1"/>
          <p:nvPr userDrawn="1"/>
        </p:nvSpPr>
        <p:spPr>
          <a:xfrm>
            <a:off x="388469" y="3046811"/>
            <a:ext cx="4842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b="0" i="0" spc="2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Secondary Palette: Use Sparingly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E661015-B062-CF40-A6F1-07F06EA2301E}"/>
              </a:ext>
            </a:extLst>
          </p:cNvPr>
          <p:cNvGrpSpPr/>
          <p:nvPr userDrawn="1"/>
        </p:nvGrpSpPr>
        <p:grpSpPr>
          <a:xfrm>
            <a:off x="453083" y="3517705"/>
            <a:ext cx="2297553" cy="486014"/>
            <a:chOff x="527608" y="3764814"/>
            <a:chExt cx="2943430" cy="622640"/>
          </a:xfrm>
        </p:grpSpPr>
        <p:sp>
          <p:nvSpPr>
            <p:cNvPr id="13" name="Teardrop 12">
              <a:extLst>
                <a:ext uri="{FF2B5EF4-FFF2-40B4-BE49-F238E27FC236}">
                  <a16:creationId xmlns="" xmlns:a16="http://schemas.microsoft.com/office/drawing/2014/main" id="{9660C117-5B50-E14A-8042-0B3E40B760AD}"/>
                </a:ext>
              </a:extLst>
            </p:cNvPr>
            <p:cNvSpPr/>
            <p:nvPr/>
          </p:nvSpPr>
          <p:spPr>
            <a:xfrm rot="16200000" flipH="1">
              <a:off x="527608" y="3764814"/>
              <a:ext cx="622640" cy="622640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ardrop 13">
              <a:extLst>
                <a:ext uri="{FF2B5EF4-FFF2-40B4-BE49-F238E27FC236}">
                  <a16:creationId xmlns="" xmlns:a16="http://schemas.microsoft.com/office/drawing/2014/main" id="{0BE33F3B-E2EF-D741-89F8-6C65D8115AEF}"/>
                </a:ext>
              </a:extLst>
            </p:cNvPr>
            <p:cNvSpPr/>
            <p:nvPr/>
          </p:nvSpPr>
          <p:spPr>
            <a:xfrm rot="16200000" flipH="1">
              <a:off x="1301204" y="3764814"/>
              <a:ext cx="622640" cy="62264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ardrop 14">
              <a:extLst>
                <a:ext uri="{FF2B5EF4-FFF2-40B4-BE49-F238E27FC236}">
                  <a16:creationId xmlns="" xmlns:a16="http://schemas.microsoft.com/office/drawing/2014/main" id="{A1ABD2C4-7425-9D46-BE01-AFA07887E43A}"/>
                </a:ext>
              </a:extLst>
            </p:cNvPr>
            <p:cNvSpPr/>
            <p:nvPr/>
          </p:nvSpPr>
          <p:spPr>
            <a:xfrm rot="16200000" flipH="1">
              <a:off x="2074801" y="3764814"/>
              <a:ext cx="622640" cy="622640"/>
            </a:xfrm>
            <a:prstGeom prst="teardrop">
              <a:avLst/>
            </a:prstGeom>
            <a:solidFill>
              <a:srgbClr val="289E5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ardrop 15">
              <a:extLst>
                <a:ext uri="{FF2B5EF4-FFF2-40B4-BE49-F238E27FC236}">
                  <a16:creationId xmlns="" xmlns:a16="http://schemas.microsoft.com/office/drawing/2014/main" id="{4A2B5968-93E2-B84E-9932-254B42A43AE4}"/>
                </a:ext>
              </a:extLst>
            </p:cNvPr>
            <p:cNvSpPr/>
            <p:nvPr/>
          </p:nvSpPr>
          <p:spPr>
            <a:xfrm rot="16200000" flipH="1">
              <a:off x="2848398" y="3764814"/>
              <a:ext cx="622640" cy="62264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720B90E-C8DB-6745-93B0-929E65FDB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674" y="0"/>
            <a:ext cx="1640326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8226097-5AD3-684E-A5F3-71E478946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="" xmlns:a16="http://schemas.microsoft.com/office/drawing/2014/main" id="{B3F2B625-0B7F-D94D-A830-9A857D693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876" y="378621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4400" dirty="0"/>
              <a:t>Font Colors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B93784F-AFD5-EA4C-B9D6-7423C38FB5AC}"/>
              </a:ext>
            </a:extLst>
          </p:cNvPr>
          <p:cNvSpPr/>
          <p:nvPr userDrawn="1"/>
        </p:nvSpPr>
        <p:spPr>
          <a:xfrm>
            <a:off x="3760173" y="3411562"/>
            <a:ext cx="3651742" cy="6609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7">
            <a:extLst>
              <a:ext uri="{FF2B5EF4-FFF2-40B4-BE49-F238E27FC236}">
                <a16:creationId xmlns="" xmlns:a16="http://schemas.microsoft.com/office/drawing/2014/main" id="{045DA20D-E276-6246-B27F-EAFFDA9FD238}"/>
              </a:ext>
            </a:extLst>
          </p:cNvPr>
          <p:cNvSpPr/>
          <p:nvPr userDrawn="1"/>
        </p:nvSpPr>
        <p:spPr>
          <a:xfrm rot="16200000" flipH="1">
            <a:off x="1164166" y="3529379"/>
            <a:ext cx="462482" cy="51824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="" xmlns:a16="http://schemas.microsoft.com/office/drawing/2014/main" id="{0DB13464-1D9B-3740-9913-B3015E22F1C6}"/>
              </a:ext>
            </a:extLst>
          </p:cNvPr>
          <p:cNvSpPr/>
          <p:nvPr userDrawn="1"/>
        </p:nvSpPr>
        <p:spPr>
          <a:xfrm rot="16200000" flipH="1">
            <a:off x="478398" y="3546953"/>
            <a:ext cx="462485" cy="48309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9">
            <a:extLst>
              <a:ext uri="{FF2B5EF4-FFF2-40B4-BE49-F238E27FC236}">
                <a16:creationId xmlns="" xmlns:a16="http://schemas.microsoft.com/office/drawing/2014/main" id="{FD4ADA87-E986-3240-9597-0C1824FBFB7A}"/>
              </a:ext>
            </a:extLst>
          </p:cNvPr>
          <p:cNvSpPr/>
          <p:nvPr userDrawn="1"/>
        </p:nvSpPr>
        <p:spPr>
          <a:xfrm rot="16200000" flipH="1">
            <a:off x="1849931" y="3546952"/>
            <a:ext cx="462485" cy="483091"/>
          </a:xfrm>
          <a:prstGeom prst="roundRect">
            <a:avLst/>
          </a:prstGeom>
          <a:solidFill>
            <a:srgbClr val="0077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424D656-CB4D-7D43-97BD-8976FB52C5E5}"/>
              </a:ext>
            </a:extLst>
          </p:cNvPr>
          <p:cNvSpPr txBox="1"/>
          <p:nvPr userDrawn="1"/>
        </p:nvSpPr>
        <p:spPr>
          <a:xfrm>
            <a:off x="384261" y="1172399"/>
            <a:ext cx="3375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Colors appropriate for text on a white background: </a:t>
            </a:r>
          </a:p>
          <a:p>
            <a:r>
              <a:rPr lang="en-US" sz="2000" dirty="0"/>
              <a:t>Black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/>
              <a:t>default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Strong red</a:t>
            </a:r>
          </a:p>
          <a:p>
            <a:r>
              <a:rPr lang="en-US" sz="2000" dirty="0">
                <a:solidFill>
                  <a:srgbClr val="00777B"/>
                </a:solidFill>
              </a:rPr>
              <a:t>Dark cyan</a:t>
            </a:r>
          </a:p>
          <a:p>
            <a:r>
              <a:rPr lang="en-US" sz="2000" dirty="0">
                <a:solidFill>
                  <a:srgbClr val="6658A6"/>
                </a:solidFill>
              </a:rPr>
              <a:t>Dark moderate blue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D9A1FA3-7968-8445-9FE4-61866D37D9FB}"/>
              </a:ext>
            </a:extLst>
          </p:cNvPr>
          <p:cNvSpPr txBox="1"/>
          <p:nvPr userDrawn="1"/>
        </p:nvSpPr>
        <p:spPr>
          <a:xfrm>
            <a:off x="3760174" y="1210904"/>
            <a:ext cx="3651741" cy="215443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tIns="0" bIns="0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Colors appropriate for text on a black background: </a:t>
            </a:r>
          </a:p>
          <a:p>
            <a:r>
              <a:rPr lang="en-US" sz="2000" dirty="0">
                <a:solidFill>
                  <a:schemeClr val="bg2"/>
                </a:solidFill>
              </a:rPr>
              <a:t>White 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chemeClr val="bg2"/>
                </a:solidFill>
              </a:rPr>
              <a:t>default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solidFill>
                  <a:srgbClr val="F0493E"/>
                </a:solidFill>
              </a:rPr>
              <a:t>Bright red</a:t>
            </a:r>
          </a:p>
          <a:p>
            <a:r>
              <a:rPr lang="en-US" sz="2000" dirty="0">
                <a:solidFill>
                  <a:srgbClr val="33C0CD"/>
                </a:solidFill>
              </a:rPr>
              <a:t>Strong cyan</a:t>
            </a:r>
          </a:p>
          <a:p>
            <a:r>
              <a:rPr lang="en-US" sz="2000" dirty="0">
                <a:solidFill>
                  <a:srgbClr val="289E5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Dark cyan-lime green</a:t>
            </a:r>
          </a:p>
          <a:p>
            <a:r>
              <a:rPr lang="en-US" sz="2000" dirty="0">
                <a:solidFill>
                  <a:srgbClr val="AFAFA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endParaRPr lang="en-US" sz="2000" dirty="0">
              <a:solidFill>
                <a:srgbClr val="AFAFAF"/>
              </a:solidFill>
            </a:endParaRPr>
          </a:p>
        </p:txBody>
      </p:sp>
      <p:sp>
        <p:nvSpPr>
          <p:cNvPr id="23" name="Rectangle: Rounded Corners 18">
            <a:extLst>
              <a:ext uri="{FF2B5EF4-FFF2-40B4-BE49-F238E27FC236}">
                <a16:creationId xmlns="" xmlns:a16="http://schemas.microsoft.com/office/drawing/2014/main" id="{F865C4F0-ACF9-914F-8B31-18D5E8C106FE}"/>
              </a:ext>
            </a:extLst>
          </p:cNvPr>
          <p:cNvSpPr/>
          <p:nvPr userDrawn="1"/>
        </p:nvSpPr>
        <p:spPr>
          <a:xfrm rot="16200000" flipH="1">
            <a:off x="2518124" y="3546952"/>
            <a:ext cx="462485" cy="483091"/>
          </a:xfrm>
          <a:prstGeom prst="roundRect">
            <a:avLst/>
          </a:prstGeom>
          <a:solidFill>
            <a:srgbClr val="665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4">
            <a:extLst>
              <a:ext uri="{FF2B5EF4-FFF2-40B4-BE49-F238E27FC236}">
                <a16:creationId xmlns="" xmlns:a16="http://schemas.microsoft.com/office/drawing/2014/main" id="{D8C20F00-FD60-6740-A640-1EFDE8CEDFF5}"/>
              </a:ext>
            </a:extLst>
          </p:cNvPr>
          <p:cNvSpPr/>
          <p:nvPr userDrawn="1"/>
        </p:nvSpPr>
        <p:spPr>
          <a:xfrm rot="16200000" flipH="1">
            <a:off x="4618164" y="3483157"/>
            <a:ext cx="462482" cy="518240"/>
          </a:xfrm>
          <a:prstGeom prst="roundRect">
            <a:avLst/>
          </a:prstGeom>
          <a:solidFill>
            <a:srgbClr val="F049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6E21"/>
              </a:solidFill>
            </a:endParaRPr>
          </a:p>
        </p:txBody>
      </p:sp>
      <p:sp>
        <p:nvSpPr>
          <p:cNvPr id="25" name="Rectangle: Rounded Corners 25">
            <a:extLst>
              <a:ext uri="{FF2B5EF4-FFF2-40B4-BE49-F238E27FC236}">
                <a16:creationId xmlns="" xmlns:a16="http://schemas.microsoft.com/office/drawing/2014/main" id="{93D34415-F7E6-5D47-AD96-D349CF33B1F7}"/>
              </a:ext>
            </a:extLst>
          </p:cNvPr>
          <p:cNvSpPr/>
          <p:nvPr userDrawn="1"/>
        </p:nvSpPr>
        <p:spPr>
          <a:xfrm rot="16200000" flipH="1">
            <a:off x="3931103" y="3500731"/>
            <a:ext cx="462485" cy="48309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6">
            <a:extLst>
              <a:ext uri="{FF2B5EF4-FFF2-40B4-BE49-F238E27FC236}">
                <a16:creationId xmlns="" xmlns:a16="http://schemas.microsoft.com/office/drawing/2014/main" id="{184D33CB-8CEE-9D42-81E0-7A857E792F62}"/>
              </a:ext>
            </a:extLst>
          </p:cNvPr>
          <p:cNvSpPr/>
          <p:nvPr userDrawn="1"/>
        </p:nvSpPr>
        <p:spPr>
          <a:xfrm rot="16200000" flipH="1">
            <a:off x="5305222" y="3500730"/>
            <a:ext cx="462485" cy="483091"/>
          </a:xfrm>
          <a:prstGeom prst="roundRect">
            <a:avLst/>
          </a:prstGeom>
          <a:solidFill>
            <a:srgbClr val="33C0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7">
            <a:extLst>
              <a:ext uri="{FF2B5EF4-FFF2-40B4-BE49-F238E27FC236}">
                <a16:creationId xmlns="" xmlns:a16="http://schemas.microsoft.com/office/drawing/2014/main" id="{F55DD413-CC4E-A140-BC13-3B76BE22813B}"/>
              </a:ext>
            </a:extLst>
          </p:cNvPr>
          <p:cNvSpPr/>
          <p:nvPr userDrawn="1"/>
        </p:nvSpPr>
        <p:spPr>
          <a:xfrm rot="16200000" flipH="1">
            <a:off x="5974707" y="3500730"/>
            <a:ext cx="462485" cy="483091"/>
          </a:xfrm>
          <a:prstGeom prst="roundRect">
            <a:avLst/>
          </a:prstGeom>
          <a:solidFill>
            <a:srgbClr val="289E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8">
            <a:extLst>
              <a:ext uri="{FF2B5EF4-FFF2-40B4-BE49-F238E27FC236}">
                <a16:creationId xmlns="" xmlns:a16="http://schemas.microsoft.com/office/drawing/2014/main" id="{547FDA27-B2D0-6E40-858B-9950CBD985FC}"/>
              </a:ext>
            </a:extLst>
          </p:cNvPr>
          <p:cNvSpPr/>
          <p:nvPr userDrawn="1"/>
        </p:nvSpPr>
        <p:spPr>
          <a:xfrm rot="16200000" flipH="1">
            <a:off x="6644192" y="3500730"/>
            <a:ext cx="462485" cy="483091"/>
          </a:xfrm>
          <a:prstGeom prst="roundRect">
            <a:avLst/>
          </a:prstGeom>
          <a:solidFill>
            <a:srgbClr val="AFAF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4651BB3-24B8-8341-930F-D9D7E4609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9979" y="0"/>
            <a:ext cx="1624021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4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4B4DD2F-1370-BA4B-AE02-345679E03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2" name="Title 4">
            <a:extLst>
              <a:ext uri="{FF2B5EF4-FFF2-40B4-BE49-F238E27FC236}">
                <a16:creationId xmlns="" xmlns:a16="http://schemas.microsoft.com/office/drawing/2014/main" id="{FB01F374-3008-C649-9FC2-D70A56CB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2131099" cy="96087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614B7989-9169-D146-9357-57B6833B8B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570" y="715437"/>
            <a:ext cx="5497512" cy="390207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Agenda item, 24pt Segoe UI regular,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6" r:id="rId2"/>
    <p:sldLayoutId id="2147483731" r:id="rId3"/>
    <p:sldLayoutId id="2147483755" r:id="rId4"/>
    <p:sldLayoutId id="2147483722" r:id="rId5"/>
    <p:sldLayoutId id="2147483756" r:id="rId6"/>
    <p:sldLayoutId id="2147483691" r:id="rId7"/>
    <p:sldLayoutId id="2147483725" r:id="rId8"/>
    <p:sldLayoutId id="2147483714" r:id="rId9"/>
    <p:sldLayoutId id="2147483705" r:id="rId10"/>
    <p:sldLayoutId id="2147483736" r:id="rId11"/>
    <p:sldLayoutId id="2147483743" r:id="rId12"/>
    <p:sldLayoutId id="2147483692" r:id="rId13"/>
    <p:sldLayoutId id="2147483697" r:id="rId14"/>
    <p:sldLayoutId id="2147483678" r:id="rId15"/>
    <p:sldLayoutId id="2147483733" r:id="rId16"/>
    <p:sldLayoutId id="2147483711" r:id="rId17"/>
    <p:sldLayoutId id="2147483753" r:id="rId18"/>
    <p:sldLayoutId id="2147483746" r:id="rId19"/>
    <p:sldLayoutId id="2147483718" r:id="rId20"/>
    <p:sldLayoutId id="2147483748" r:id="rId21"/>
    <p:sldLayoutId id="2147483727" r:id="rId22"/>
    <p:sldLayoutId id="2147483749" r:id="rId23"/>
    <p:sldLayoutId id="2147483745" r:id="rId24"/>
    <p:sldLayoutId id="2147483752" r:id="rId25"/>
    <p:sldLayoutId id="2147483750" r:id="rId26"/>
    <p:sldLayoutId id="2147483744" r:id="rId27"/>
    <p:sldLayoutId id="2147483757" r:id="rId28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yrdTX/SQL-Server-Fill-Factor-Determination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yrdTX/SQL-Server-Fill-Factor-Determination" TargetMode="Externa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emf"/><Relationship Id="rId7" Type="http://schemas.openxmlformats.org/officeDocument/2006/relationships/image" Target="../media/image3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yrdTX/SQL-Server-Fill-Factor-Determination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E457D241-E77C-40E2-A21F-2D22E45EB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1670965"/>
            <a:ext cx="5597115" cy="978106"/>
          </a:xfrm>
        </p:spPr>
        <p:txBody>
          <a:bodyPr/>
          <a:lstStyle/>
          <a:p>
            <a:r>
              <a:rPr lang="en-CA" dirty="0" smtClean="0"/>
              <a:t>A Self-Tuning Fill Factor Technique for SQL Server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A06FFDE-71D8-4BC7-92AB-9480095FC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 smtClean="0"/>
              <a:t>Mike Byrd</a:t>
            </a:r>
            <a:endParaRPr lang="en-CA" dirty="0"/>
          </a:p>
          <a:p>
            <a:r>
              <a:rPr lang="en-CA" dirty="0" smtClean="0"/>
              <a:t>Senior Database Engineer</a:t>
            </a:r>
            <a:endParaRPr lang="en-CA" dirty="0"/>
          </a:p>
          <a:p>
            <a:r>
              <a:rPr lang="en-CA" dirty="0" err="1" smtClean="0"/>
              <a:t>ByrdNest</a:t>
            </a:r>
            <a:r>
              <a:rPr lang="en-CA" dirty="0" smtClean="0"/>
              <a:t> Consulting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252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SQL Server Fill Factor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dirty="0" smtClean="0"/>
              <a:t>When adding data (inserts or updates) you can get</a:t>
            </a:r>
          </a:p>
          <a:p>
            <a:pPr lvl="2"/>
            <a:r>
              <a:rPr lang="en-CA" dirty="0" smtClean="0"/>
              <a:t>Good Page Splits</a:t>
            </a:r>
          </a:p>
          <a:p>
            <a:pPr lvl="2"/>
            <a:r>
              <a:rPr lang="en-CA" dirty="0" smtClean="0"/>
              <a:t>Bad Page Splits</a:t>
            </a:r>
          </a:p>
          <a:p>
            <a:pPr lvl="2"/>
            <a:r>
              <a:rPr lang="en-CA" dirty="0" smtClean="0"/>
              <a:t>Case study presentation yesterday: 10 minute session on “How Bad Are Bad Page Splits?”</a:t>
            </a:r>
            <a:endParaRPr lang="en-CA" sz="1600" dirty="0"/>
          </a:p>
          <a:p>
            <a:pPr lvl="3"/>
            <a:r>
              <a:rPr lang="en-CA" dirty="0" smtClean="0"/>
              <a:t>Average bad page split:  </a:t>
            </a:r>
            <a:r>
              <a:rPr lang="en-CA" dirty="0" err="1" smtClean="0"/>
              <a:t>cpu</a:t>
            </a:r>
            <a:r>
              <a:rPr lang="en-CA" dirty="0" smtClean="0"/>
              <a:t> = 0.033ms, logical IOs = 9.2</a:t>
            </a:r>
          </a:p>
          <a:p>
            <a:pPr lvl="1"/>
            <a:r>
              <a:rPr lang="en-CA" dirty="0" smtClean="0"/>
              <a:t>Trick is to find a fill factor value that minimizes bad page splits, but doesn’t result in an excessive storage penalty.  </a:t>
            </a:r>
          </a:p>
        </p:txBody>
      </p:sp>
    </p:spTree>
    <p:extLst>
      <p:ext uri="{BB962C8B-B14F-4D97-AF65-F5344CB8AC3E}">
        <p14:creationId xmlns:p14="http://schemas.microsoft.com/office/powerpoint/2010/main" val="35379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Page Splits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dirty="0" smtClean="0"/>
              <a:t>Data can be added row by row to a page until it is </a:t>
            </a:r>
            <a:r>
              <a:rPr lang="en-CA" dirty="0" err="1" smtClean="0"/>
              <a:t>fulled</a:t>
            </a:r>
            <a:r>
              <a:rPr lang="en-CA" dirty="0" smtClean="0"/>
              <a:t> (not enough space to contain another row in that page).</a:t>
            </a:r>
          </a:p>
          <a:p>
            <a:r>
              <a:rPr lang="en-CA" dirty="0" smtClean="0"/>
              <a:t>When not enough space within a page, a new page is added to the index.</a:t>
            </a:r>
          </a:p>
          <a:p>
            <a:r>
              <a:rPr lang="en-CA" dirty="0" smtClean="0"/>
              <a:t>Fill factor not an issue.</a:t>
            </a:r>
          </a:p>
          <a:p>
            <a:pPr lvl="2"/>
            <a:r>
              <a:rPr lang="en-CA" dirty="0" smtClean="0"/>
              <a:t>Only after a REBUILD</a:t>
            </a:r>
          </a:p>
          <a:p>
            <a:pPr lvl="3"/>
            <a:r>
              <a:rPr lang="en-CA" dirty="0" smtClean="0"/>
              <a:t>Well, Jeff </a:t>
            </a:r>
            <a:r>
              <a:rPr lang="en-CA" dirty="0" err="1" smtClean="0"/>
              <a:t>Moden</a:t>
            </a:r>
            <a:r>
              <a:rPr lang="en-CA" dirty="0" smtClean="0"/>
              <a:t> exception</a:t>
            </a: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82" y="2645979"/>
            <a:ext cx="3026980" cy="1823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15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 smtClean="0"/>
              <a:t>Partial view of B-Tree before adding row</a:t>
            </a:r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93" y="1151841"/>
            <a:ext cx="4421526" cy="33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 smtClean="0"/>
              <a:t>After adding row to index (Identity column)</a:t>
            </a:r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9" y="1069041"/>
            <a:ext cx="4581896" cy="342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 smtClean="0"/>
              <a:t>After adding row to index (Identity column, Inter. Node expansion</a:t>
            </a:r>
            <a:r>
              <a:rPr lang="en-CA" sz="2800" dirty="0" smtClean="0"/>
              <a:t>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47" y="1006108"/>
            <a:ext cx="4470365" cy="3345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308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 smtClean="0"/>
              <a:t>Bad Page Split Example (before row insert, rows aligned with extent)</a:t>
            </a:r>
            <a:endParaRPr lang="en-CA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32" y="926103"/>
            <a:ext cx="4732374" cy="35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000" dirty="0" smtClean="0"/>
              <a:t>Bad Page Split Example (after row insert, rows not aligned with extent)</a:t>
            </a:r>
            <a:endParaRPr lang="en-CA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411331" y="4187240"/>
            <a:ext cx="1155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Bad Page Split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2812" y="3805081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All the data moved is</a:t>
            </a:r>
          </a:p>
          <a:p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dirty="0" smtClean="0">
                <a:solidFill>
                  <a:srgbClr val="000000"/>
                </a:solidFill>
              </a:rPr>
              <a:t>ogged in transaction log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26" y="974819"/>
            <a:ext cx="4854208" cy="36327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1331" y="4266745"/>
            <a:ext cx="1155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Bad Page Split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63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dirty="0" smtClean="0"/>
              <a:t>For last 3+ years I have really been diving into indexes and their effect on performance.</a:t>
            </a:r>
          </a:p>
          <a:p>
            <a:r>
              <a:rPr lang="en-CA" dirty="0" smtClean="0"/>
              <a:t>But have never really understood how to determine the correct fill factor for an index.</a:t>
            </a:r>
          </a:p>
          <a:p>
            <a:pPr lvl="2"/>
            <a:r>
              <a:rPr lang="en-CA" dirty="0" smtClean="0"/>
              <a:t>Some guidance</a:t>
            </a:r>
          </a:p>
          <a:p>
            <a:r>
              <a:rPr lang="en-CA" dirty="0" smtClean="0"/>
              <a:t>Just no definitive guidance!</a:t>
            </a:r>
          </a:p>
          <a:p>
            <a:r>
              <a:rPr lang="en-CA" dirty="0" smtClean="0"/>
              <a:t>What to do????</a:t>
            </a:r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7964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dirty="0" smtClean="0"/>
              <a:t>At SQL Saturday 830 (Colorado Spring, April 2019), I attended two sessions by Jeff </a:t>
            </a:r>
            <a:r>
              <a:rPr lang="en-CA" dirty="0" err="1" smtClean="0"/>
              <a:t>Moden</a:t>
            </a:r>
            <a:r>
              <a:rPr lang="en-CA" dirty="0" smtClean="0"/>
              <a:t> titled “Black Arts” Index Maintenance: How the “Best Practice” Methods are Silently Killing Performance.</a:t>
            </a:r>
          </a:p>
          <a:p>
            <a:r>
              <a:rPr lang="en-CA" dirty="0" smtClean="0"/>
              <a:t>Both sessions were outstanding!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 smtClean="0"/>
              <a:t>Can be downloaded from </a:t>
            </a:r>
            <a:r>
              <a:rPr lang="en-US" u="sng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www.sqlsaturday.com/830/Sessions/Schedule.aspx</a:t>
            </a:r>
            <a:endParaRPr lang="en-US" dirty="0">
              <a:solidFill>
                <a:schemeClr val="bg2"/>
              </a:solidFill>
            </a:endParaRPr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2284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At SQL Saturday 830 (Colorado Spring, April 2019) I attended two session by Jeff </a:t>
            </a:r>
            <a:r>
              <a:rPr lang="en-CA" sz="18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Moden</a:t>
            </a:r>
            <a:r>
              <a:rPr lang="en-CA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titled “Black Arts” Index Maintenance: How the “Best Practice” Methods are Silently Killing Performance.</a:t>
            </a:r>
          </a:p>
          <a:p>
            <a:r>
              <a:rPr lang="en-CA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Both session were outstanding!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Can be downloaded from </a:t>
            </a:r>
            <a:r>
              <a:rPr lang="en-US" sz="1600" u="sng" dirty="0">
                <a:solidFill>
                  <a:schemeClr val="tx2">
                    <a:lumMod val="40000"/>
                    <a:lumOff val="60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  <a:endParaRPr lang="en-US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 smtClean="0"/>
              <a:t>A Reader’s Digest version of his presentations is contrary to the popular concept to reorganize at 10 % and rebuild indexes at 30%.</a:t>
            </a:r>
            <a:endParaRPr lang="en-US" sz="2400" b="1" dirty="0"/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72527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F4DBE3-45B5-4D71-A6F6-F8AF8CF4F4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90189"/>
            <a:ext cx="941294" cy="394354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Explore PASS</a:t>
            </a:r>
          </a:p>
        </p:txBody>
      </p:sp>
    </p:spTree>
    <p:extLst>
      <p:ext uri="{BB962C8B-B14F-4D97-AF65-F5344CB8AC3E}">
        <p14:creationId xmlns:p14="http://schemas.microsoft.com/office/powerpoint/2010/main" val="282042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9964" y="1168727"/>
            <a:ext cx="8481212" cy="3072293"/>
          </a:xfrm>
        </p:spPr>
        <p:txBody>
          <a:bodyPr/>
          <a:lstStyle/>
          <a:p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At SQL Saturday 830 (Colorado Spring, April 2019) I attended two session by Jeff </a:t>
            </a:r>
            <a:r>
              <a:rPr lang="en-CA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Moden</a:t>
            </a:r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titled “Black Arts” Index Maintenance: How the “Best Practice” Methods are Silently Killing Performance..</a:t>
            </a:r>
          </a:p>
          <a:p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Both session were outstanding!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Can be downloaded from </a:t>
            </a:r>
            <a:r>
              <a:rPr lang="en-US" sz="1600" u="sng" dirty="0">
                <a:solidFill>
                  <a:schemeClr val="tx2">
                    <a:lumMod val="40000"/>
                    <a:lumOff val="60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1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  <a:endParaRPr lang="en-US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Reader’s Digest version of his presentations is contrary to the popular concept to reorganize at 10 % and rebuild indexes at 30%.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 smtClean="0"/>
              <a:t>He showed (in the 2 presentations) that page splits caused tremendous performance degradations and that you should probably rebuild indexes at 1% fragmentation.</a:t>
            </a:r>
            <a:endParaRPr lang="en-US" sz="2400" b="1" dirty="0"/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4920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 (cont’d)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 smtClean="0"/>
              <a:t>On the flight back home I got to thinking about everything he said and how fill factor also “factors” into index performance and maintenance.  </a:t>
            </a:r>
            <a:endParaRPr lang="en-US" sz="2400" b="1" dirty="0"/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5486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 (cont’d)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 smtClean="0"/>
              <a:t>It got me to thinking about a brute force optimization technique I implemented way back when I worked at the Air Force Rocket Propulsion Laboratory (yes, I was once a rocket scientist and still a geek!).</a:t>
            </a:r>
            <a:endParaRPr lang="en-US" sz="2400" b="1" dirty="0"/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8327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 (cont’d)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 smtClean="0"/>
              <a:t>It was a technique that involved tweaking various parameters (plus and minus percentages) and trying to discover the best tweaks for an “optimum” solution.</a:t>
            </a:r>
            <a:endParaRPr lang="en-US" sz="2200" b="1" dirty="0"/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00280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 (cont’d)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It was a technique that involved tweaking various parameters (plus and minus percentages) and trying to discover the best tweaks for an “optimum” solution.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 smtClean="0"/>
              <a:t>It was not always perfect as in a multi-dimensional scenario there are valleys that the solution could drill down on, but it did offer “near” optimum solutions that let us explore options.</a:t>
            </a:r>
            <a:endParaRPr lang="en-US" sz="2200" b="1" dirty="0"/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5300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endParaRPr lang="en-CA" sz="20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70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dirty="0" smtClean="0"/>
              <a:t>Take a technique similar to Ola </a:t>
            </a:r>
            <a:r>
              <a:rPr lang="en-CA" dirty="0" err="1" smtClean="0"/>
              <a:t>Hallengren’s</a:t>
            </a:r>
            <a:r>
              <a:rPr lang="en-CA" dirty="0" smtClean="0"/>
              <a:t> defrag script and modify accordingly.</a:t>
            </a:r>
          </a:p>
          <a:p>
            <a:pPr lvl="2"/>
            <a:r>
              <a:rPr lang="en-CA" sz="2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His script reorganizes at 10% fragmentation and rebuilds at 30% fragmentation.</a:t>
            </a:r>
          </a:p>
          <a:p>
            <a:pPr lvl="2"/>
            <a:r>
              <a:rPr lang="en-CA" sz="2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 was already using his script with no Reorganize and Rebuilds at 10%.</a:t>
            </a:r>
          </a:p>
        </p:txBody>
      </p:sp>
    </p:spTree>
    <p:extLst>
      <p:ext uri="{BB962C8B-B14F-4D97-AF65-F5344CB8AC3E}">
        <p14:creationId xmlns:p14="http://schemas.microsoft.com/office/powerpoint/2010/main" val="27322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184" y="1107020"/>
            <a:ext cx="8481212" cy="3296685"/>
          </a:xfrm>
        </p:spPr>
        <p:txBody>
          <a:bodyPr/>
          <a:lstStyle/>
          <a:p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Take a technique similar to Ola </a:t>
            </a:r>
            <a:r>
              <a:rPr lang="en-CA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Hallengren’s</a:t>
            </a:r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defrag script and modify accordingly.</a:t>
            </a:r>
          </a:p>
          <a:p>
            <a:pPr lvl="2"/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His script reorganizes at 10% fragmentation and rebuilds at 30% fragmentation.</a:t>
            </a:r>
          </a:p>
          <a:p>
            <a:pPr lvl="2"/>
            <a:r>
              <a:rPr lang="en-CA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 was already using his script with no Reorganize and Rebuilds at 10%.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 smtClean="0"/>
              <a:t>Need to track performance (fragmentation*) by fill factor for each index (heaps not counted).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 smtClean="0"/>
              <a:t>Need a table to contain the </a:t>
            </a:r>
            <a:r>
              <a:rPr lang="en-US" sz="2200" b="1" dirty="0" err="1" smtClean="0"/>
              <a:t>parametrics</a:t>
            </a:r>
            <a:r>
              <a:rPr lang="en-US" sz="2200" b="1" dirty="0" smtClean="0"/>
              <a:t> involved with the whole rebuild process for each rebuild (tweaking fill factor as needed).</a:t>
            </a:r>
            <a:endParaRPr lang="en-US" sz="2200" b="1" dirty="0"/>
          </a:p>
          <a:p>
            <a:pPr marL="0" indent="0">
              <a:buNone/>
            </a:pPr>
            <a:endParaRPr lang="en-CA" sz="1600" dirty="0" smtClean="0"/>
          </a:p>
          <a:p>
            <a:pPr marL="0" indent="0">
              <a:buNone/>
            </a:pPr>
            <a:r>
              <a:rPr lang="en-CA" sz="1600" dirty="0" smtClean="0"/>
              <a:t>* After 18 months I’m still looking for a better performance parameter that includes bad page splits.</a:t>
            </a:r>
          </a:p>
        </p:txBody>
      </p:sp>
    </p:spTree>
    <p:extLst>
      <p:ext uri="{BB962C8B-B14F-4D97-AF65-F5344CB8AC3E}">
        <p14:creationId xmlns:p14="http://schemas.microsoft.com/office/powerpoint/2010/main" val="357186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Admin.AgentIndexRebuilds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 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7" y="1203512"/>
            <a:ext cx="4950766" cy="321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Take a technique similar to Ola </a:t>
            </a:r>
            <a:r>
              <a:rPr lang="en-CA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Hallengren’s</a:t>
            </a:r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defrag script and modify accordingly.</a:t>
            </a:r>
          </a:p>
          <a:p>
            <a:pPr lvl="2"/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His script reorganizes at 10% fragmentation and rebuilds at 30% fragmentation.</a:t>
            </a:r>
          </a:p>
          <a:p>
            <a:pPr lvl="2"/>
            <a:r>
              <a:rPr lang="en-CA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 was already using his script with no Reorganize and Rebuilds at 10%.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Need to track performance (fragmentation) by fill factor for each index (heaps not counted).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Need a table to contain the </a:t>
            </a:r>
            <a:r>
              <a:rPr lang="en-US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parametrics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involved with the whole rebuild process for each rebuild (tweaking fill factor as needed).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CA" dirty="0" smtClean="0"/>
              <a:t>GET TOP 20 indexes with worse fragmentation/bad page splits.</a:t>
            </a:r>
          </a:p>
        </p:txBody>
      </p:sp>
    </p:spTree>
    <p:extLst>
      <p:ext uri="{BB962C8B-B14F-4D97-AF65-F5344CB8AC3E}">
        <p14:creationId xmlns:p14="http://schemas.microsoft.com/office/powerpoint/2010/main" val="29356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50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dirty="0" smtClean="0"/>
              <a:t>From Ola’s defrag script we can get average fragmentation in percent.</a:t>
            </a:r>
          </a:p>
          <a:p>
            <a:pPr lvl="2"/>
            <a:r>
              <a:rPr lang="en-CA" dirty="0" err="1" smtClean="0">
                <a:solidFill>
                  <a:srgbClr val="00B050"/>
                </a:solidFill>
              </a:rPr>
              <a:t>sys.dm_db_index_physical_stats</a:t>
            </a:r>
            <a:endParaRPr lang="en-CA" dirty="0" smtClean="0">
              <a:solidFill>
                <a:srgbClr val="00B050"/>
              </a:solidFill>
            </a:endParaRPr>
          </a:p>
          <a:p>
            <a:pPr lvl="3"/>
            <a:r>
              <a:rPr lang="en-CA" dirty="0" smtClean="0"/>
              <a:t>Yields </a:t>
            </a:r>
            <a:r>
              <a:rPr lang="en-CA" dirty="0" err="1" smtClean="0"/>
              <a:t>average_fragmentation</a:t>
            </a:r>
            <a:r>
              <a:rPr lang="en-CA" dirty="0" smtClean="0"/>
              <a:t> in percent, </a:t>
            </a:r>
            <a:r>
              <a:rPr lang="en-CA" dirty="0" err="1" smtClean="0"/>
              <a:t>page_count</a:t>
            </a:r>
            <a:r>
              <a:rPr lang="en-CA" dirty="0" smtClean="0"/>
              <a:t>, </a:t>
            </a:r>
            <a:r>
              <a:rPr lang="en-CA" dirty="0" err="1" smtClean="0"/>
              <a:t>row_count</a:t>
            </a:r>
            <a:r>
              <a:rPr lang="en-CA" dirty="0" smtClean="0"/>
              <a:t>.</a:t>
            </a:r>
          </a:p>
          <a:p>
            <a:pPr lvl="2"/>
            <a:r>
              <a:rPr lang="en-CA" dirty="0" err="1">
                <a:solidFill>
                  <a:srgbClr val="00B050"/>
                </a:solidFill>
              </a:rPr>
              <a:t>s</a:t>
            </a:r>
            <a:r>
              <a:rPr lang="en-CA" dirty="0" err="1" smtClean="0">
                <a:solidFill>
                  <a:srgbClr val="00B050"/>
                </a:solidFill>
              </a:rPr>
              <a:t>ys.dm_db_index_operational_stats</a:t>
            </a:r>
            <a:endParaRPr lang="en-CA" dirty="0" smtClean="0">
              <a:solidFill>
                <a:srgbClr val="00B050"/>
              </a:solidFill>
            </a:endParaRPr>
          </a:p>
          <a:p>
            <a:pPr lvl="3"/>
            <a:r>
              <a:rPr lang="en-CA" dirty="0" smtClean="0"/>
              <a:t>Yields </a:t>
            </a:r>
            <a:r>
              <a:rPr lang="en-CA" dirty="0" err="1" smtClean="0"/>
              <a:t>Leaf_Allocation_Count</a:t>
            </a:r>
            <a:r>
              <a:rPr lang="en-CA" dirty="0" smtClean="0"/>
              <a:t>, </a:t>
            </a:r>
            <a:r>
              <a:rPr lang="en-CA" dirty="0" err="1" smtClean="0"/>
              <a:t>NonLeaf_Allocation_Count</a:t>
            </a:r>
            <a:r>
              <a:rPr lang="en-CA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94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From Ola’s defrag script we can get average fragmentation in percent.</a:t>
            </a:r>
          </a:p>
          <a:p>
            <a:pPr lvl="2"/>
            <a:r>
              <a:rPr lang="en-CA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sys.dm_db-index_physical_stats</a:t>
            </a:r>
            <a:endParaRPr lang="en-CA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3"/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Yields </a:t>
            </a:r>
            <a:r>
              <a:rPr lang="en-CA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average_fragmentation</a:t>
            </a:r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in percent, </a:t>
            </a:r>
            <a:r>
              <a:rPr lang="en-CA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page_count</a:t>
            </a:r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</a:t>
            </a:r>
            <a:r>
              <a:rPr lang="en-CA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row_count</a:t>
            </a:r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</a:p>
          <a:p>
            <a:pPr lvl="2"/>
            <a:r>
              <a:rPr lang="en-CA" sz="1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</a:t>
            </a:r>
            <a:r>
              <a:rPr lang="en-CA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ys.dm_db_index_operational_stats</a:t>
            </a:r>
            <a:endParaRPr lang="en-CA" sz="1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3"/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Yields </a:t>
            </a:r>
            <a:r>
              <a:rPr lang="en-CA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Leaf_Allocation_Count</a:t>
            </a:r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</a:t>
            </a:r>
            <a:r>
              <a:rPr lang="en-CA" sz="1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NonLeaf_Allocation_Count</a:t>
            </a:r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</a:p>
          <a:p>
            <a:r>
              <a:rPr lang="en-CA" dirty="0" smtClean="0"/>
              <a:t>Extended event (track bad page splits)</a:t>
            </a:r>
          </a:p>
          <a:p>
            <a:pPr marL="0" lvl="1" indent="0">
              <a:buNone/>
            </a:pPr>
            <a:r>
              <a:rPr lang="en-CA" dirty="0"/>
              <a:t> </a:t>
            </a:r>
            <a:r>
              <a:rPr lang="en-CA" dirty="0" smtClean="0"/>
              <a:t>         </a:t>
            </a:r>
            <a:r>
              <a:rPr lang="en-US" dirty="0">
                <a:hlinkClick r:id="rId2"/>
              </a:rPr>
              <a:t>https://www.sqlskills.com/blogs/jonathan/tracking-problematic-pages-splits-in-sql-server-2012-extended-events-no-really-this-time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pPr marL="0" indent="0"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25572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122949"/>
            <a:ext cx="21971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9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39714F-B06E-47F8-A35E-C2276FD6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65" y="1666709"/>
            <a:ext cx="4105275" cy="2321870"/>
          </a:xfrm>
        </p:spPr>
        <p:txBody>
          <a:bodyPr/>
          <a:lstStyle/>
          <a:p>
            <a:r>
              <a:rPr lang="en-CA" sz="2800" dirty="0" err="1" smtClean="0"/>
              <a:t>FillFactorIndexSetup.sql</a:t>
            </a:r>
            <a:r>
              <a:rPr lang="en-CA" sz="2800" dirty="0" smtClean="0"/>
              <a:t/>
            </a:r>
            <a:br>
              <a:rPr lang="en-CA" sz="2800" dirty="0" smtClean="0"/>
            </a:br>
            <a:r>
              <a:rPr lang="en-CA" sz="2000" dirty="0" smtClean="0"/>
              <a:t>(Sets up history table </a:t>
            </a:r>
            <a:r>
              <a:rPr lang="en-CA" sz="2000" dirty="0"/>
              <a:t>and extended event</a:t>
            </a:r>
            <a:r>
              <a:rPr lang="en-CA" sz="2000" dirty="0" smtClean="0"/>
              <a:t>).</a:t>
            </a:r>
            <a:r>
              <a:rPr lang="en-CA" sz="2000" dirty="0"/>
              <a:t/>
            </a:r>
            <a:br>
              <a:rPr lang="en-CA" sz="2000" dirty="0"/>
            </a:br>
            <a:r>
              <a:rPr lang="en-CA" sz="1000" dirty="0">
                <a:hlinkClick r:id="rId2"/>
              </a:rPr>
              <a:t>https://</a:t>
            </a:r>
            <a:r>
              <a:rPr lang="en-CA" sz="1000" dirty="0" smtClean="0">
                <a:hlinkClick r:id="rId2"/>
              </a:rPr>
              <a:t>github.com/MByrdTX/SQL-Server-Fill-Factor-Determination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7616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26" y="1810714"/>
            <a:ext cx="22574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730" y="2321041"/>
            <a:ext cx="6055095" cy="70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0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1" y="1749679"/>
            <a:ext cx="2365881" cy="169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492" y="1202693"/>
            <a:ext cx="6241855" cy="689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90" y="1964311"/>
            <a:ext cx="3230932" cy="718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00" y="2812166"/>
            <a:ext cx="4117606" cy="26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617" y="3082683"/>
            <a:ext cx="295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00" y="3358910"/>
            <a:ext cx="3494917" cy="28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11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0" y="1933663"/>
            <a:ext cx="3051208" cy="122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31504" y="2084329"/>
            <a:ext cx="4413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back and find oldest (&gt; 90 days) fixed </a:t>
            </a:r>
          </a:p>
          <a:p>
            <a:r>
              <a:rPr lang="en-US" dirty="0" smtClean="0"/>
              <a:t>fill factor in history table and insert new </a:t>
            </a:r>
          </a:p>
          <a:p>
            <a:r>
              <a:rPr lang="en-US" dirty="0" smtClean="0"/>
              <a:t>row in cursor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</a:t>
            </a:r>
            <a:endParaRPr lang="en-C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81" y="738002"/>
            <a:ext cx="43688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57375" y="3001251"/>
            <a:ext cx="26003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On weekdays use new </a:t>
            </a:r>
            <a:r>
              <a:rPr lang="en-US" sz="1100" dirty="0" err="1" smtClean="0"/>
              <a:t>fillfactor</a:t>
            </a:r>
            <a:r>
              <a:rPr lang="en-US" sz="1100" dirty="0" smtClean="0"/>
              <a:t>;</a:t>
            </a:r>
          </a:p>
          <a:p>
            <a:r>
              <a:rPr lang="en-US" sz="1100" dirty="0"/>
              <a:t>o</a:t>
            </a:r>
            <a:r>
              <a:rPr lang="en-US" sz="1100" dirty="0" smtClean="0"/>
              <a:t>n weekends rebuild with old </a:t>
            </a:r>
            <a:r>
              <a:rPr lang="en-US" sz="1100" dirty="0" err="1" smtClean="0"/>
              <a:t>fillfactor</a:t>
            </a:r>
            <a:r>
              <a:rPr lang="en-US" sz="1100" dirty="0" smtClean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533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39714F-B06E-47F8-A35E-C2276FD6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65" y="1666709"/>
            <a:ext cx="4105275" cy="2321870"/>
          </a:xfrm>
        </p:spPr>
        <p:txBody>
          <a:bodyPr/>
          <a:lstStyle/>
          <a:p>
            <a:r>
              <a:rPr lang="en-CA" sz="1900" dirty="0" err="1" smtClean="0"/>
              <a:t>SQLAgentScriptRebuildIndexes.sql</a:t>
            </a:r>
            <a:r>
              <a:rPr lang="en-CA" sz="2800" dirty="0" smtClean="0"/>
              <a:t/>
            </a:r>
            <a:br>
              <a:rPr lang="en-CA" sz="2800" dirty="0" smtClean="0"/>
            </a:br>
            <a:r>
              <a:rPr lang="en-CA" sz="1600" dirty="0" smtClean="0"/>
              <a:t>(SQL Agent Job, runs once/day).</a:t>
            </a:r>
            <a:r>
              <a:rPr lang="en-CA" sz="1600" dirty="0"/>
              <a:t/>
            </a:r>
            <a:br>
              <a:rPr lang="en-CA" sz="1600" dirty="0"/>
            </a:br>
            <a:r>
              <a:rPr lang="en-CA" sz="1000" dirty="0">
                <a:hlinkClick r:id="rId2"/>
              </a:rPr>
              <a:t>https://</a:t>
            </a:r>
            <a:r>
              <a:rPr lang="en-CA" sz="1000" dirty="0" smtClean="0">
                <a:hlinkClick r:id="rId2"/>
              </a:rPr>
              <a:t>github.com/MByrdTX/SQL-Server-Fill-Factor-Determination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5036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Thought process for fixing fill factor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Collect at least 6 data sets (tweaks) for each index.</a:t>
            </a:r>
          </a:p>
          <a:p>
            <a:r>
              <a:rPr lang="en-CA" dirty="0" smtClean="0"/>
              <a:t>Find smallest fragmentation.</a:t>
            </a:r>
          </a:p>
          <a:p>
            <a:pPr lvl="2"/>
            <a:r>
              <a:rPr lang="en-CA" dirty="0" smtClean="0"/>
              <a:t>Not last 2 latest data sets.</a:t>
            </a:r>
          </a:p>
          <a:p>
            <a:pPr lvl="2"/>
            <a:r>
              <a:rPr lang="en-CA" dirty="0" smtClean="0"/>
              <a:t>If last 2 data sets have lowest frag value, continue tweaking.</a:t>
            </a:r>
          </a:p>
          <a:p>
            <a:r>
              <a:rPr lang="en-CA" dirty="0" smtClean="0"/>
              <a:t>Identify fill factor for the smallest fragmentation and set </a:t>
            </a:r>
            <a:r>
              <a:rPr lang="en-CA" dirty="0" err="1" smtClean="0"/>
              <a:t>FixFillFactor</a:t>
            </a:r>
            <a:r>
              <a:rPr lang="en-CA" dirty="0" smtClean="0"/>
              <a:t>.</a:t>
            </a:r>
          </a:p>
          <a:p>
            <a:r>
              <a:rPr lang="en-CA" dirty="0" smtClean="0"/>
              <a:t>Script then checks </a:t>
            </a:r>
            <a:r>
              <a:rPr lang="en-CA" dirty="0" err="1" smtClean="0"/>
              <a:t>FixFillFactor</a:t>
            </a:r>
            <a:r>
              <a:rPr lang="en-CA" dirty="0" smtClean="0"/>
              <a:t> and stops tweaking when not null (until 90 day mark comes around).</a:t>
            </a:r>
          </a:p>
        </p:txBody>
      </p:sp>
    </p:spTree>
    <p:extLst>
      <p:ext uri="{BB962C8B-B14F-4D97-AF65-F5344CB8AC3E}">
        <p14:creationId xmlns:p14="http://schemas.microsoft.com/office/powerpoint/2010/main" val="212644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>
            <a:fillRect/>
          </a:stretch>
        </p:blipFill>
        <p:spPr>
          <a:xfrm>
            <a:off x="510414" y="3522853"/>
            <a:ext cx="1443037" cy="14430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ADA50D9-CD2D-4641-9159-9D3C760CF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947" y="1013572"/>
            <a:ext cx="4077744" cy="774700"/>
          </a:xfrm>
        </p:spPr>
        <p:txBody>
          <a:bodyPr/>
          <a:lstStyle/>
          <a:p>
            <a:r>
              <a:rPr lang="en-CA" dirty="0" smtClean="0"/>
              <a:t>Senior Database Engineer</a:t>
            </a:r>
            <a:endParaRPr lang="en-CA" dirty="0"/>
          </a:p>
          <a:p>
            <a:r>
              <a:rPr lang="en-CA" dirty="0" err="1" smtClean="0"/>
              <a:t>ByrdNest</a:t>
            </a:r>
            <a:r>
              <a:rPr lang="en-CA" dirty="0" smtClean="0"/>
              <a:t> Consulting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FC4220A-4283-41AB-9074-319E2CDBE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 smtClean="0"/>
              <a:t>Mike-</a:t>
            </a:r>
            <a:r>
              <a:rPr lang="en-CA" dirty="0" err="1" smtClean="0"/>
              <a:t>byrd</a:t>
            </a:r>
            <a:endParaRPr lang="en-CA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ByrdNest_TX</a:t>
            </a:r>
            <a:endParaRPr lang="en-US" dirty="0"/>
          </a:p>
          <a:p>
            <a:pPr lvl="0"/>
            <a:r>
              <a:rPr lang="en-US" dirty="0" smtClean="0"/>
              <a:t>Mike Byrd</a:t>
            </a:r>
            <a:endParaRPr lang="en-US" dirty="0"/>
          </a:p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6940A9-7384-4B97-8E84-BE8E5B2B51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96610" y="575902"/>
            <a:ext cx="2998926" cy="18068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Rocket Scientist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USAF Fighter      Pilot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Tech Writer for PC Magazine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4A7EF43-E019-4D3D-B62A-917851DCEF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0228" y="2743200"/>
            <a:ext cx="2998926" cy="18068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CTO, insurance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Part-time SQL Server consultant/trainer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08AF25C-371B-4ED2-9A95-FD72B8780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93" y="2097337"/>
            <a:ext cx="3429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EBBAD6A-1319-4AAC-8063-348FD93B48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14" y="2571750"/>
            <a:ext cx="3429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C912310-0B89-4BB6-8C98-B89A1BADCD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14" y="3046163"/>
            <a:ext cx="342900" cy="342900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xmlns="" id="{30F34D72-EB09-4D3F-9260-1059E5026D6C}"/>
              </a:ext>
            </a:extLst>
          </p:cNvPr>
          <p:cNvSpPr txBox="1">
            <a:spLocks/>
          </p:cNvSpPr>
          <p:nvPr/>
        </p:nvSpPr>
        <p:spPr>
          <a:xfrm>
            <a:off x="489699" y="583471"/>
            <a:ext cx="4083892" cy="44741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Segoe UI Light" charset="0"/>
                <a:cs typeface="Segoe UI Semibold" panose="020B0502040204020203" pitchFamily="34" charset="0"/>
              </a:defRPr>
            </a:lvl1pPr>
          </a:lstStyle>
          <a:p>
            <a:r>
              <a:rPr lang="en-CA" smtClean="0">
                <a:solidFill>
                  <a:srgbClr val="000000"/>
                </a:solidFill>
              </a:rPr>
              <a:t>Mike Byrd</a:t>
            </a:r>
            <a:endParaRPr lang="en-CA" dirty="0">
              <a:solidFill>
                <a:srgbClr val="000000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98" y="0"/>
            <a:ext cx="1592707" cy="167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66" y="1668516"/>
            <a:ext cx="1572338" cy="137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65" y="3046163"/>
            <a:ext cx="1572339" cy="1381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19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Approach: Fixing the Fill Factor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pPr marL="0" indent="0"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60529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CA" dirty="0" smtClean="0"/>
              <a:t>Approach: Fixing the Fill Factor</a:t>
            </a:r>
            <a:endParaRPr lang="en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349221"/>
              </p:ext>
            </p:extLst>
          </p:nvPr>
        </p:nvGraphicFramePr>
        <p:xfrm>
          <a:off x="451591" y="1228018"/>
          <a:ext cx="8229599" cy="3012970"/>
        </p:xfrm>
        <a:graphic>
          <a:graphicData uri="http://schemas.openxmlformats.org/drawingml/2006/table">
            <a:tbl>
              <a:tblPr/>
              <a:tblGrid>
                <a:gridCol w="2872497"/>
                <a:gridCol w="1142709"/>
                <a:gridCol w="691915"/>
                <a:gridCol w="482244"/>
                <a:gridCol w="608047"/>
                <a:gridCol w="429826"/>
                <a:gridCol w="387892"/>
                <a:gridCol w="608047"/>
                <a:gridCol w="503211"/>
                <a:gridCol w="503211"/>
              </a:tblGrid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IndexName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Frag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BadPageSplits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FillFactor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LagDays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Redo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Action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Fix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Duration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DelFlag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IDX_File_AdvanceFileNotification_AdvanceFileNotificationID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1.298956898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IDX_File_AdvanceFileNotification_AdvanceFileNotificationID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3.299091268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IDX_File_AdvanceFileNotification_AdvanceFileNotificationID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0.731948566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IDX_File_AdvanceFileNotification_AdvanceFileNotificationID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0.466109924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IDX_File_AdvanceFileNotification_AdvanceFileNotificationID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1.225259189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IDX_File_AdvanceFileNotification_AdvanceFileNotificationID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1.31945735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IDX_File_AdvanceFileNotification_AdvanceFileNotificationID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1.209234152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67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290" marR="6290" marT="62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290" marR="6290" marT="62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290" marR="6290" marT="62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290" marR="6290" marT="62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290" marR="6290" marT="62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290" marR="6290" marT="62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290" marR="6290" marT="62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290" marR="6290" marT="62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290" marR="6290" marT="62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290" marR="6290" marT="62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IndexName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Frag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BadPageSplits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FillFactor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LagDays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Redo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Action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Fix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Duration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DelFlag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IX_FileSection_OutputTemplateAttribute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3.032351793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5500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IX_FileSection_OutputTemplateAttribute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4.073895618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9499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IX_FileSection_OutputTemplateAttribute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3.075076184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6126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432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IX_FileSection_OutputTemplateAttribute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2.441710901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2767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IX_FileSection_OutputTemplateAttribute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2.056251983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4247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IX_FileSection_OutputTemplateAttribute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1.772292167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3786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615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IX_FileSection_OutputTemplateAttribute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1.708401194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3693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IX_FileSection_OutputTemplateAttribute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1.75753109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366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IX_FileSection_OutputTemplateAttribute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2.179400437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2163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IX_FileSection_OutputTemplateAttribute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2.148127628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2184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90" marR="6290" marT="62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46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Nightly Email Report - 1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35" y="1064462"/>
            <a:ext cx="6986755" cy="319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440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Nightly Email Report - 2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04" y="941518"/>
            <a:ext cx="6451288" cy="353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5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Nightly Email Report - Weekend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45" y="925311"/>
            <a:ext cx="6166485" cy="344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6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SQL Agent Job:</a:t>
            </a:r>
            <a:endParaRPr lang="en-CA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947" y="913681"/>
            <a:ext cx="5707063" cy="348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97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SQL Agent Job:</a:t>
            </a:r>
            <a:endParaRPr lang="en-CA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481" y="951348"/>
            <a:ext cx="5990707" cy="344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28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Analysis - 1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sz="2000" dirty="0" smtClean="0"/>
              <a:t>Initially set up SQL Agent job (nightly) to collect data and vary fill-factor from 100 (default) down.</a:t>
            </a:r>
          </a:p>
          <a:p>
            <a:pPr lvl="2"/>
            <a:r>
              <a:rPr lang="en-CA" sz="1600" dirty="0" smtClean="0"/>
              <a:t>Schedule during low database activity.</a:t>
            </a:r>
          </a:p>
          <a:p>
            <a:r>
              <a:rPr lang="en-CA" sz="2000" dirty="0" smtClean="0"/>
              <a:t>As data was collected, added new columns to history table and revised logic to determine and/or fix fill factor for each index code identified (as needing tweaking).</a:t>
            </a:r>
          </a:p>
          <a:p>
            <a:r>
              <a:rPr lang="en-CA" sz="2000" dirty="0" smtClean="0"/>
              <a:t>Eventually saw need to re-tweak fill factors after period of time (90 days) to allow for new pattern in data access (app changes, data skew).</a:t>
            </a:r>
          </a:p>
        </p:txBody>
      </p:sp>
    </p:spTree>
    <p:extLst>
      <p:ext uri="{BB962C8B-B14F-4D97-AF65-F5344CB8AC3E}">
        <p14:creationId xmlns:p14="http://schemas.microsoft.com/office/powerpoint/2010/main" val="899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Analysis - 2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dirty="0" smtClean="0"/>
              <a:t>Ran data collection on very active client OLTP database.</a:t>
            </a:r>
          </a:p>
          <a:p>
            <a:pPr lvl="2"/>
            <a:r>
              <a:rPr lang="en-CA" dirty="0" smtClean="0"/>
              <a:t>225gb real data (not including </a:t>
            </a:r>
            <a:r>
              <a:rPr lang="en-CA" dirty="0" err="1" smtClean="0"/>
              <a:t>sprocs</a:t>
            </a:r>
            <a:r>
              <a:rPr lang="en-CA" dirty="0" smtClean="0"/>
              <a:t>, views, etc.)</a:t>
            </a:r>
          </a:p>
          <a:p>
            <a:pPr lvl="2"/>
            <a:r>
              <a:rPr lang="en-CA" dirty="0" smtClean="0"/>
              <a:t>249 tables</a:t>
            </a:r>
          </a:p>
          <a:p>
            <a:pPr lvl="2"/>
            <a:r>
              <a:rPr lang="en-CA" dirty="0" smtClean="0"/>
              <a:t>694 indexes</a:t>
            </a:r>
          </a:p>
          <a:p>
            <a:pPr lvl="2"/>
            <a:r>
              <a:rPr lang="en-CA" dirty="0" smtClean="0"/>
              <a:t>24x7 environment</a:t>
            </a:r>
          </a:p>
          <a:p>
            <a:pPr lvl="1"/>
            <a:r>
              <a:rPr lang="en-CA" dirty="0" smtClean="0"/>
              <a:t>In first 90 day period only 164 indexes (clustered &amp; non-clustered) recorded and fill factor “tweaked”.</a:t>
            </a:r>
          </a:p>
          <a:p>
            <a:pPr lvl="1"/>
            <a:r>
              <a:rPr lang="en-CA" dirty="0" smtClean="0"/>
              <a:t>Saw no real performance hits when running fill factor script.</a:t>
            </a:r>
          </a:p>
        </p:txBody>
      </p:sp>
    </p:spTree>
    <p:extLst>
      <p:ext uri="{BB962C8B-B14F-4D97-AF65-F5344CB8AC3E}">
        <p14:creationId xmlns:p14="http://schemas.microsoft.com/office/powerpoint/2010/main" val="40090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Indexes encountered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dirty="0" smtClean="0"/>
              <a:t>Clustered Index</a:t>
            </a:r>
          </a:p>
          <a:p>
            <a:pPr lvl="2"/>
            <a:r>
              <a:rPr lang="en-CA" dirty="0" smtClean="0"/>
              <a:t>Based on sequential increase (Identity column).</a:t>
            </a:r>
          </a:p>
          <a:p>
            <a:pPr lvl="2"/>
            <a:r>
              <a:rPr lang="en-CA" dirty="0" smtClean="0"/>
              <a:t>Based on Parent Table plus primary key (Identity column).</a:t>
            </a:r>
          </a:p>
          <a:p>
            <a:pPr lvl="3"/>
            <a:r>
              <a:rPr lang="en-CA" dirty="0" err="1" smtClean="0"/>
              <a:t>FileAttribute</a:t>
            </a:r>
            <a:r>
              <a:rPr lang="en-CA" dirty="0" smtClean="0"/>
              <a:t> table {</a:t>
            </a:r>
            <a:r>
              <a:rPr lang="en-CA" dirty="0" err="1" smtClean="0"/>
              <a:t>FileID,FileAttributeID</a:t>
            </a:r>
            <a:r>
              <a:rPr lang="en-CA" dirty="0" smtClean="0"/>
              <a:t>; PK = </a:t>
            </a:r>
            <a:r>
              <a:rPr lang="en-CA" dirty="0" err="1" smtClean="0"/>
              <a:t>FileAttributeID</a:t>
            </a:r>
            <a:r>
              <a:rPr lang="en-CA" dirty="0" smtClean="0"/>
              <a:t>}</a:t>
            </a:r>
          </a:p>
          <a:p>
            <a:pPr lvl="2"/>
            <a:r>
              <a:rPr lang="en-CA" dirty="0" smtClean="0"/>
              <a:t>Non-Clustered Index.</a:t>
            </a:r>
          </a:p>
          <a:p>
            <a:pPr lvl="3"/>
            <a:r>
              <a:rPr lang="en-CA" dirty="0" smtClean="0"/>
              <a:t>Usually based on non PK column.</a:t>
            </a:r>
          </a:p>
        </p:txBody>
      </p:sp>
    </p:spTree>
    <p:extLst>
      <p:ext uri="{BB962C8B-B14F-4D97-AF65-F5344CB8AC3E}">
        <p14:creationId xmlns:p14="http://schemas.microsoft.com/office/powerpoint/2010/main" val="16539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86562" y="210080"/>
            <a:ext cx="8572137" cy="571485"/>
          </a:xfrm>
        </p:spPr>
        <p:txBody>
          <a:bodyPr>
            <a:normAutofit/>
          </a:bodyPr>
          <a:lstStyle/>
          <a:p>
            <a:pPr algn="ctr"/>
            <a:r>
              <a:rPr lang="en-US" sz="2500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 speak Texan; I hope </a:t>
            </a:r>
            <a:r>
              <a:rPr lang="en-US" sz="2500" b="1" dirty="0" err="1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y’all</a:t>
            </a:r>
            <a:r>
              <a:rPr lang="en-US" sz="2500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understand me!</a:t>
            </a:r>
            <a:endParaRPr lang="en-US" sz="2500" b="1" dirty="0">
              <a:solidFill>
                <a:srgbClr val="FFC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201" y="1054793"/>
            <a:ext cx="8229600" cy="365194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06329" y="4715182"/>
            <a:ext cx="4203128" cy="273843"/>
          </a:xfrm>
          <a:prstGeom prst="rect">
            <a:avLst/>
          </a:prstGeom>
        </p:spPr>
        <p:txBody>
          <a:bodyPr vert="horz" lIns="72538" tIns="36268" rIns="72538" bIns="36268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28197" y="4715182"/>
            <a:ext cx="527746" cy="273843"/>
          </a:xfrm>
          <a:prstGeom prst="rect">
            <a:avLst/>
          </a:prstGeom>
        </p:spPr>
        <p:txBody>
          <a:bodyPr vert="horz" lIns="72538" tIns="36268" rIns="72538" bIns="36268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2278594" y="2272634"/>
            <a:ext cx="776578" cy="582329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endParaRPr lang="en-US" sz="1900" dirty="0">
              <a:solidFill>
                <a:srgbClr val="00BF6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84" y="920183"/>
            <a:ext cx="4498575" cy="1453223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4" y="963105"/>
            <a:ext cx="3685920" cy="350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784" y="2373406"/>
            <a:ext cx="4498575" cy="211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8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Analysis - 3</a:t>
            </a:r>
            <a:endParaRPr lang="en-CA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2927985" y="1200150"/>
          <a:ext cx="328803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850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Analysis - 4</a:t>
            </a:r>
            <a:endParaRPr lang="en-CA" dirty="0"/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286000" y="1200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782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Analysis - 5</a:t>
            </a:r>
            <a:endParaRPr lang="en-CA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2286000" y="1200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964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Analysis - 6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Unfortunately did not have good benchmarks for database performance, but…….</a:t>
            </a:r>
          </a:p>
        </p:txBody>
      </p:sp>
    </p:spTree>
    <p:extLst>
      <p:ext uri="{BB962C8B-B14F-4D97-AF65-F5344CB8AC3E}">
        <p14:creationId xmlns:p14="http://schemas.microsoft.com/office/powerpoint/2010/main" val="273652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 smtClean="0"/>
              <a:t>Analysis:  DPA screen shot from late Feb 2019</a:t>
            </a:r>
            <a:br>
              <a:rPr lang="en-CA" sz="2800" dirty="0" smtClean="0"/>
            </a:br>
            <a:r>
              <a:rPr lang="en-CA" sz="2800" dirty="0"/>
              <a:t> </a:t>
            </a:r>
            <a:r>
              <a:rPr lang="en-CA" sz="2800" dirty="0" smtClean="0"/>
              <a:t>     </a:t>
            </a:r>
            <a:r>
              <a:rPr lang="en-CA" sz="2400" dirty="0" smtClean="0"/>
              <a:t>     (Typical server performance during the day)</a:t>
            </a:r>
            <a:endParaRPr lang="en-CA" sz="2400" dirty="0"/>
          </a:p>
        </p:txBody>
      </p:sp>
      <p:pic>
        <p:nvPicPr>
          <p:cNvPr id="6" name="Content Placeholder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29" y="1459206"/>
            <a:ext cx="5554823" cy="293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 smtClean="0"/>
              <a:t>Analysis:  DPA screen shot from late June 2019</a:t>
            </a:r>
            <a:br>
              <a:rPr lang="en-CA" sz="2800" dirty="0" smtClean="0"/>
            </a:br>
            <a:r>
              <a:rPr lang="en-CA" sz="2800" dirty="0"/>
              <a:t> </a:t>
            </a:r>
            <a:r>
              <a:rPr lang="en-CA" sz="2800" dirty="0" smtClean="0"/>
              <a:t>     </a:t>
            </a:r>
            <a:r>
              <a:rPr lang="en-CA" sz="2400" dirty="0" smtClean="0"/>
              <a:t>     (Typical server performance during the day)</a:t>
            </a:r>
            <a:endParaRPr lang="en-CA" sz="2400" dirty="0"/>
          </a:p>
        </p:txBody>
      </p:sp>
      <p:pic>
        <p:nvPicPr>
          <p:cNvPr id="4" name="Content Placeholder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07" y="1419284"/>
            <a:ext cx="5825337" cy="30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Analysis: Performance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Today, still have average database wait times totalling around 300 seconds/10 minute period.</a:t>
            </a:r>
          </a:p>
          <a:p>
            <a:pPr lvl="2"/>
            <a:r>
              <a:rPr lang="en-CA" dirty="0" smtClean="0"/>
              <a:t>The database has grown.</a:t>
            </a:r>
          </a:p>
          <a:p>
            <a:pPr lvl="2"/>
            <a:r>
              <a:rPr lang="en-CA" dirty="0" smtClean="0"/>
              <a:t>Business has evolved into different paths (data access, data skew).</a:t>
            </a:r>
          </a:p>
          <a:p>
            <a:pPr lvl="2"/>
            <a:r>
              <a:rPr lang="en-CA" dirty="0" smtClean="0"/>
              <a:t>There are spikes &gt; 300 seconds, but average remains ~300 seconds.</a:t>
            </a:r>
          </a:p>
        </p:txBody>
      </p:sp>
    </p:spTree>
    <p:extLst>
      <p:ext uri="{BB962C8B-B14F-4D97-AF65-F5344CB8AC3E}">
        <p14:creationId xmlns:p14="http://schemas.microsoft.com/office/powerpoint/2010/main" val="92765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Analysis: Performance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Overall decrease in database wait times of about 25 - 30%.</a:t>
            </a:r>
          </a:p>
          <a:p>
            <a:pPr lvl="2"/>
            <a:r>
              <a:rPr lang="en-CA" dirty="0" smtClean="0"/>
              <a:t>{Yes, I know different times, but screen shots are indicative of performance through the day.}</a:t>
            </a:r>
          </a:p>
          <a:p>
            <a:pPr marL="295275" lvl="2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14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Analysis: Performance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Overall decrease in database wait times of about 25 - 30%.</a:t>
            </a:r>
          </a:p>
          <a:p>
            <a:pPr lvl="2"/>
            <a:r>
              <a:rPr lang="en-CA" dirty="0" smtClean="0"/>
              <a:t>With decreased fragmentation, there are less page splits to wade through for IO range searches.</a:t>
            </a:r>
          </a:p>
          <a:p>
            <a:pPr marL="295275" lvl="2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45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Analysis: Performance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Overall decrease in database wait times of about 25 - 30%.</a:t>
            </a:r>
          </a:p>
          <a:p>
            <a:pPr lvl="2"/>
            <a:r>
              <a:rPr lang="en-CA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With decreased fragmentation, there are less page splits to wade through for IO range searches.</a:t>
            </a:r>
          </a:p>
          <a:p>
            <a:r>
              <a:rPr lang="en-CA" dirty="0" smtClean="0"/>
              <a:t>With improved fill factor, there are less bad page splits.</a:t>
            </a:r>
          </a:p>
          <a:p>
            <a:pPr lvl="2"/>
            <a:r>
              <a:rPr lang="en-CA" dirty="0" smtClean="0"/>
              <a:t>The cost of a page split can be significant.</a:t>
            </a:r>
          </a:p>
          <a:p>
            <a:pPr lvl="3"/>
            <a:r>
              <a:rPr lang="en-CA" dirty="0" smtClean="0"/>
              <a:t>First the new page has to be identified, pointers made to it, data movement from the old page to the new page, and finally all of this is logged.</a:t>
            </a:r>
          </a:p>
          <a:p>
            <a:pPr marL="295275" lvl="2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83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Let’s let the cat out of the bag early!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dirty="0" smtClean="0"/>
              <a:t>Frankly speaking, this “experimental” method applied to a client’s OLTP production system produced an overall decrease in database wait times of </a:t>
            </a:r>
            <a:r>
              <a:rPr lang="en-CA" b="1" dirty="0" smtClean="0">
                <a:solidFill>
                  <a:srgbClr val="FF0000"/>
                </a:solidFill>
              </a:rPr>
              <a:t>25-30%</a:t>
            </a:r>
            <a:r>
              <a:rPr lang="en-CA" dirty="0" smtClean="0"/>
              <a:t>!</a:t>
            </a:r>
          </a:p>
          <a:p>
            <a:pPr lvl="2"/>
            <a:r>
              <a:rPr lang="en-CA" dirty="0" smtClean="0"/>
              <a:t>That is not a trivial improvement.</a:t>
            </a:r>
          </a:p>
          <a:p>
            <a:r>
              <a:rPr lang="en-CA" dirty="0" smtClean="0"/>
              <a:t>My goal is that this presentation will serve as an impetus for others to try this approach to improve the overall process!</a:t>
            </a:r>
          </a:p>
        </p:txBody>
      </p:sp>
    </p:spTree>
    <p:extLst>
      <p:ext uri="{BB962C8B-B14F-4D97-AF65-F5344CB8AC3E}">
        <p14:creationId xmlns:p14="http://schemas.microsoft.com/office/powerpoint/2010/main" val="396203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Requirements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SQL Server 2012 and above.</a:t>
            </a:r>
          </a:p>
          <a:p>
            <a:pPr lvl="2"/>
            <a:r>
              <a:rPr lang="en-CA" dirty="0" smtClean="0"/>
              <a:t>Enterprise version recommended (ONLINE option).</a:t>
            </a:r>
          </a:p>
          <a:p>
            <a:pPr lvl="2"/>
            <a:r>
              <a:rPr lang="en-CA" dirty="0" smtClean="0"/>
              <a:t>Standard Edition can be used, but have to be wary of schema locks.</a:t>
            </a:r>
          </a:p>
          <a:p>
            <a:pPr lvl="2"/>
            <a:r>
              <a:rPr lang="en-CA" dirty="0" smtClean="0"/>
              <a:t>Data compression = ROW recommended.</a:t>
            </a:r>
          </a:p>
          <a:p>
            <a:pPr lvl="3"/>
            <a:r>
              <a:rPr lang="en-CA" dirty="0" smtClean="0"/>
              <a:t>Already have in Enterprise.</a:t>
            </a:r>
          </a:p>
          <a:p>
            <a:pPr lvl="3"/>
            <a:r>
              <a:rPr lang="en-CA" dirty="0" smtClean="0"/>
              <a:t>Have in SS2016SP2 and later for Standard Edition.</a:t>
            </a:r>
          </a:p>
          <a:p>
            <a:pPr marL="295275" lvl="2" indent="0">
              <a:buNone/>
            </a:pPr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30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Short-comings!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8746" y="1151898"/>
            <a:ext cx="8481212" cy="3240587"/>
          </a:xfrm>
        </p:spPr>
        <p:txBody>
          <a:bodyPr/>
          <a:lstStyle/>
          <a:p>
            <a:r>
              <a:rPr lang="en-CA" dirty="0" smtClean="0"/>
              <a:t>Varying business loads during each business day can/will affect the fragmentation value. </a:t>
            </a:r>
          </a:p>
          <a:p>
            <a:pPr lvl="2"/>
            <a:r>
              <a:rPr lang="en-CA" dirty="0" smtClean="0"/>
              <a:t>This will affect the </a:t>
            </a:r>
            <a:r>
              <a:rPr lang="en-CA" dirty="0" err="1" smtClean="0"/>
              <a:t>FixFillFactor</a:t>
            </a:r>
            <a:r>
              <a:rPr lang="en-CA" dirty="0" smtClean="0"/>
              <a:t> determination</a:t>
            </a:r>
          </a:p>
          <a:p>
            <a:pPr lvl="2"/>
            <a:r>
              <a:rPr lang="en-CA" dirty="0" smtClean="0"/>
              <a:t>Code added to only rebuild indexes on weekends (not count for tweaking </a:t>
            </a:r>
            <a:r>
              <a:rPr lang="en-CA" dirty="0" err="1" smtClean="0"/>
              <a:t>fillfactor</a:t>
            </a:r>
            <a:r>
              <a:rPr lang="en-CA" dirty="0" smtClean="0"/>
              <a:t>).</a:t>
            </a:r>
          </a:p>
          <a:p>
            <a:r>
              <a:rPr lang="en-CA" dirty="0" smtClean="0"/>
              <a:t>Really would like to find a mathematical relationship between fragmentation, bad page splits, and index page count for a better performance parameter (instead of just </a:t>
            </a:r>
            <a:r>
              <a:rPr lang="en-CA" dirty="0" err="1" smtClean="0"/>
              <a:t>current_fragmentation</a:t>
            </a:r>
            <a:r>
              <a:rPr lang="en-CA" dirty="0" smtClean="0"/>
              <a:t>). </a:t>
            </a:r>
          </a:p>
          <a:p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34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Wish List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Add code for multiple databases on same server.</a:t>
            </a:r>
          </a:p>
          <a:p>
            <a:pPr lvl="2"/>
            <a:r>
              <a:rPr lang="en-CA" dirty="0" smtClean="0"/>
              <a:t>May want to have separate database for history table.</a:t>
            </a:r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53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Wish List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Add code for multiple databases on same server.</a:t>
            </a:r>
          </a:p>
          <a:p>
            <a:pPr lvl="2"/>
            <a:r>
              <a:rPr lang="en-CA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May want to have separate database for history table.</a:t>
            </a:r>
          </a:p>
          <a:p>
            <a:r>
              <a:rPr lang="en-CA" dirty="0" smtClean="0"/>
              <a:t>Really would like to find mathematical relationship between fragmentation, bad page splits, and index record count to use as performance parameter.</a:t>
            </a:r>
          </a:p>
          <a:p>
            <a:pPr lvl="2"/>
            <a:r>
              <a:rPr lang="en-CA" dirty="0" smtClean="0"/>
              <a:t>A colleague of mine has been using </a:t>
            </a:r>
            <a:r>
              <a:rPr lang="en-CA" dirty="0" err="1" smtClean="0"/>
              <a:t>PowerBI</a:t>
            </a:r>
            <a:r>
              <a:rPr lang="en-CA" dirty="0" smtClean="0"/>
              <a:t> to review the history table, but neither of us has found a good correlation using bad page splits.  </a:t>
            </a:r>
          </a:p>
          <a:p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08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Wish List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Add code for multiple databases on same server.</a:t>
            </a:r>
          </a:p>
          <a:p>
            <a:pPr lvl="2"/>
            <a:r>
              <a:rPr lang="en-CA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May want to have separate database for history table.</a:t>
            </a:r>
          </a:p>
          <a:p>
            <a:r>
              <a:rPr lang="en-CA" sz="1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Really would like to find mathematical relationship between fragmentation, bad page splits, and index record count to use as performance parameter.</a:t>
            </a:r>
          </a:p>
          <a:p>
            <a:r>
              <a:rPr lang="en-CA" dirty="0" smtClean="0"/>
              <a:t>Current fill factor approach not implemented for partitioned indexes (it would really be nice to have fill factor per partition; that way the old data partitions could be set to 100% and the active partitions set as needed </a:t>
            </a:r>
            <a:r>
              <a:rPr lang="en-CA" dirty="0" smtClean="0">
                <a:solidFill>
                  <a:srgbClr val="FF0000"/>
                </a:solidFill>
              </a:rPr>
              <a:t>{this should be placed on Microsoft’s wish list </a:t>
            </a:r>
            <a:r>
              <a:rPr lang="en-CA" dirty="0" smtClean="0">
                <a:solidFill>
                  <a:srgbClr val="FF0000"/>
                </a:solidFill>
                <a:sym typeface="Wingdings" panose="05000000000000000000" pitchFamily="2" charset="2"/>
              </a:rPr>
              <a:t>} </a:t>
            </a:r>
            <a:r>
              <a:rPr lang="en-CA" dirty="0" smtClean="0">
                <a:sym typeface="Wingdings" panose="05000000000000000000" pitchFamily="2" charset="2"/>
              </a:rPr>
              <a:t>).</a:t>
            </a:r>
            <a:endParaRPr lang="en-CA" dirty="0" smtClean="0"/>
          </a:p>
          <a:p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25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Wish List (cont’d)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Build in additional features as suggested by the community.</a:t>
            </a:r>
          </a:p>
          <a:p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681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Wish List (cont’d)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Build in additional features as suggested by the community.</a:t>
            </a:r>
          </a:p>
          <a:p>
            <a:r>
              <a:rPr lang="en-CA" dirty="0" smtClean="0"/>
              <a:t>More testing on performance improvements with firm numbers.</a:t>
            </a:r>
          </a:p>
          <a:p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166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Wish List (cont’d)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Build in additional features as suggested by the community.</a:t>
            </a:r>
          </a:p>
          <a:p>
            <a:r>
              <a:rPr lang="en-CA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More testing on performance improvements with firm numbers.</a:t>
            </a:r>
          </a:p>
          <a:p>
            <a:r>
              <a:rPr lang="en-CA" dirty="0" smtClean="0"/>
              <a:t>Need better way of monitoring </a:t>
            </a:r>
            <a:r>
              <a:rPr lang="en-CA" dirty="0" err="1" smtClean="0"/>
              <a:t>Admin.AgentIndexRebuilds</a:t>
            </a:r>
            <a:r>
              <a:rPr lang="en-CA" dirty="0" smtClean="0"/>
              <a:t>. – both manually and also self-reviewing.</a:t>
            </a:r>
          </a:p>
          <a:p>
            <a:pPr lvl="2"/>
            <a:r>
              <a:rPr lang="en-CA" dirty="0" smtClean="0"/>
              <a:t>Any volunteers out there to implement a dash board????</a:t>
            </a:r>
          </a:p>
          <a:p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Wish List (cont’d)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Are nightly rebuilds necessary?</a:t>
            </a:r>
          </a:p>
          <a:p>
            <a:pPr lvl="2"/>
            <a:r>
              <a:rPr lang="en-CA" dirty="0" smtClean="0"/>
              <a:t>Jeff </a:t>
            </a:r>
            <a:r>
              <a:rPr lang="en-CA" dirty="0" err="1" smtClean="0"/>
              <a:t>Moden</a:t>
            </a:r>
            <a:r>
              <a:rPr lang="en-CA" dirty="0" smtClean="0"/>
              <a:t>/Brent </a:t>
            </a:r>
            <a:r>
              <a:rPr lang="en-CA" dirty="0" err="1" smtClean="0"/>
              <a:t>Ozar</a:t>
            </a:r>
            <a:r>
              <a:rPr lang="en-CA" dirty="0" smtClean="0"/>
              <a:t> don’t think so.</a:t>
            </a:r>
          </a:p>
          <a:p>
            <a:pPr lvl="2"/>
            <a:r>
              <a:rPr lang="en-CA" dirty="0" smtClean="0"/>
              <a:t>IMHO yes to establish fill factor (current script defrags on weekends).</a:t>
            </a:r>
          </a:p>
          <a:p>
            <a:pPr lvl="3"/>
            <a:r>
              <a:rPr lang="en-CA" dirty="0" smtClean="0"/>
              <a:t>I’ve seen 5 minute to 3 hour run times for this script, but little effect on production query performance.</a:t>
            </a:r>
          </a:p>
          <a:p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43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Ongoing Work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Still monitoring and analyzing!</a:t>
            </a:r>
          </a:p>
          <a:p>
            <a:pPr lvl="2"/>
            <a:r>
              <a:rPr lang="en-CA" dirty="0" smtClean="0"/>
              <a:t>Script has been stable last 2+ months!</a:t>
            </a:r>
          </a:p>
          <a:p>
            <a:pPr lvl="2"/>
            <a:r>
              <a:rPr lang="en-CA" dirty="0" smtClean="0"/>
              <a:t>May need to limit number of large tables for night evaluation.</a:t>
            </a:r>
          </a:p>
          <a:p>
            <a:pPr lvl="3"/>
            <a:r>
              <a:rPr lang="en-CA" dirty="0" smtClean="0"/>
              <a:t>Script had run from 2 minutes to almost 3 hours.</a:t>
            </a:r>
          </a:p>
          <a:p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83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2D978E-FC66-4FF4-B58F-5036C4B5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D15C14-39F7-421A-BDE9-B3DB2256B2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 smtClean="0"/>
              <a:t>Fill Factor</a:t>
            </a:r>
            <a:endParaRPr lang="en-CA" dirty="0" smtClean="0">
              <a:solidFill>
                <a:schemeClr val="bg2">
                  <a:lumMod val="95000"/>
                </a:schemeClr>
              </a:solidFill>
            </a:endParaRPr>
          </a:p>
          <a:p>
            <a:pPr lvl="2"/>
            <a:r>
              <a:rPr lang="en-CA" dirty="0" smtClean="0">
                <a:solidFill>
                  <a:schemeClr val="bg2">
                    <a:lumMod val="95000"/>
                  </a:schemeClr>
                </a:solidFill>
              </a:rPr>
              <a:t>What is it?</a:t>
            </a:r>
          </a:p>
          <a:p>
            <a:pPr lvl="2"/>
            <a:r>
              <a:rPr lang="en-CA" dirty="0" smtClean="0">
                <a:solidFill>
                  <a:schemeClr val="bg2">
                    <a:lumMod val="95000"/>
                  </a:schemeClr>
                </a:solidFill>
              </a:rPr>
              <a:t>How is it used?</a:t>
            </a:r>
          </a:p>
          <a:p>
            <a:r>
              <a:rPr lang="en-CA" dirty="0" smtClean="0">
                <a:solidFill>
                  <a:schemeClr val="bg2">
                    <a:lumMod val="95000"/>
                  </a:schemeClr>
                </a:solidFill>
              </a:rPr>
              <a:t>Approach to dynamic fill factor calculation</a:t>
            </a:r>
          </a:p>
          <a:p>
            <a:r>
              <a:rPr lang="en-CA" dirty="0" smtClean="0">
                <a:solidFill>
                  <a:schemeClr val="bg2">
                    <a:lumMod val="95000"/>
                  </a:schemeClr>
                </a:solidFill>
              </a:rPr>
              <a:t>Short Review of Code (Highlights)</a:t>
            </a:r>
          </a:p>
          <a:p>
            <a:r>
              <a:rPr lang="en-CA" dirty="0" smtClean="0">
                <a:solidFill>
                  <a:schemeClr val="bg2">
                    <a:lumMod val="95000"/>
                  </a:schemeClr>
                </a:solidFill>
              </a:rPr>
              <a:t>Analysis</a:t>
            </a:r>
          </a:p>
          <a:p>
            <a:r>
              <a:rPr lang="en-CA" dirty="0" smtClean="0">
                <a:solidFill>
                  <a:schemeClr val="bg2">
                    <a:lumMod val="95000"/>
                  </a:schemeClr>
                </a:solidFill>
              </a:rPr>
              <a:t>Short-comings</a:t>
            </a:r>
          </a:p>
          <a:p>
            <a:r>
              <a:rPr lang="en-CA" dirty="0" smtClean="0">
                <a:solidFill>
                  <a:schemeClr val="bg2">
                    <a:lumMod val="95000"/>
                  </a:schemeClr>
                </a:solidFill>
              </a:rPr>
              <a:t>Conclusions</a:t>
            </a:r>
          </a:p>
          <a:p>
            <a:r>
              <a:rPr lang="en-CA" dirty="0" smtClean="0">
                <a:solidFill>
                  <a:schemeClr val="bg2">
                    <a:lumMod val="95000"/>
                  </a:schemeClr>
                </a:solidFill>
              </a:rPr>
              <a:t>No Demos </a:t>
            </a:r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</a:t>
            </a:r>
            <a:endParaRPr lang="en-CA" dirty="0">
              <a:solidFill>
                <a:schemeClr val="bg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3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This whole idea started as a proof of concept.</a:t>
            </a:r>
          </a:p>
          <a:p>
            <a:r>
              <a:rPr lang="en-CA" dirty="0" smtClean="0"/>
              <a:t>Offers potential performance benefits.</a:t>
            </a:r>
          </a:p>
          <a:p>
            <a:r>
              <a:rPr lang="en-CA" dirty="0" smtClean="0"/>
              <a:t>Does demonstrate that effective automatic determination of Fill Factor </a:t>
            </a:r>
            <a:r>
              <a:rPr lang="en-CA" b="1" dirty="0" smtClean="0">
                <a:solidFill>
                  <a:srgbClr val="FF0000"/>
                </a:solidFill>
              </a:rPr>
              <a:t>IS</a:t>
            </a:r>
            <a:r>
              <a:rPr lang="en-CA" dirty="0" smtClean="0"/>
              <a:t> possible!</a:t>
            </a:r>
          </a:p>
          <a:p>
            <a:r>
              <a:rPr lang="en-CA" dirty="0" smtClean="0"/>
              <a:t>Current code in production for 20 months.</a:t>
            </a:r>
          </a:p>
          <a:p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120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Question to you?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This concept has been copyrighted with the idea that it belongs to the SQL Server Community.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I look forward to constructive critique and suggests for improvements from the SQL Server Community.</a:t>
            </a:r>
          </a:p>
          <a:p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93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Finally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7526" y="1247266"/>
            <a:ext cx="8481212" cy="3156440"/>
          </a:xfrm>
        </p:spPr>
        <p:txBody>
          <a:bodyPr/>
          <a:lstStyle/>
          <a:p>
            <a:r>
              <a:rPr lang="en-CA" dirty="0" smtClean="0"/>
              <a:t>With the 25% potential drop in database wait times, why are you not using the concept?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/>
              <a:t>Scripts available at </a:t>
            </a:r>
          </a:p>
          <a:p>
            <a:pPr marL="0" indent="0">
              <a:buNone/>
            </a:pPr>
            <a:r>
              <a:rPr lang="en-CA" sz="1400" dirty="0" smtClean="0">
                <a:hlinkClick r:id="rId2"/>
              </a:rPr>
              <a:t>	https</a:t>
            </a:r>
            <a:r>
              <a:rPr lang="en-CA" sz="1400" dirty="0">
                <a:hlinkClick r:id="rId2"/>
              </a:rPr>
              <a:t>://</a:t>
            </a:r>
            <a:r>
              <a:rPr lang="en-CA" sz="1400" dirty="0" smtClean="0">
                <a:hlinkClick r:id="rId2"/>
              </a:rPr>
              <a:t>github.com/MByrdTX/SQL-Server-Fill-Factor-Determination</a:t>
            </a:r>
            <a:endParaRPr lang="en-CA" sz="1400" dirty="0" smtClean="0"/>
          </a:p>
          <a:p>
            <a:endParaRPr lang="en-CA" dirty="0" smtClean="0"/>
          </a:p>
          <a:p>
            <a:endParaRPr lang="en-CA" dirty="0" smtClean="0"/>
          </a:p>
          <a:p>
            <a:pPr marL="579438" lvl="3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45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411F71-6F32-4042-858E-E14B6BEA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Mike Byrd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A62344-CDF4-411F-9A64-67A7D654A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5481" y="3066352"/>
            <a:ext cx="3903208" cy="1068958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ByrdNest_TX</a:t>
            </a:r>
            <a:endParaRPr lang="en-US" dirty="0"/>
          </a:p>
          <a:p>
            <a:r>
              <a:rPr lang="en-US" dirty="0" smtClean="0"/>
              <a:t>mbyrd@ByrdNest-TX.com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8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B-Tree Index</a:t>
            </a:r>
            <a:endParaRPr lang="en-CA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17" y="1038746"/>
            <a:ext cx="4532587" cy="33920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8862" y="2041634"/>
            <a:ext cx="2185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Left page boundary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Is always (NULL,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NULL, …)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93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79B2B-3CF7-4524-BECD-C0EF9B2E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Fill Factor</a:t>
            </a:r>
            <a:endParaRPr lang="en-CA" dirty="0"/>
          </a:p>
        </p:txBody>
      </p:sp>
      <p:sp>
        <p:nvSpPr>
          <p:cNvPr id="5" name="Text Placeholder 4" descr="Bullets">
            <a:extLst>
              <a:ext uri="{FF2B5EF4-FFF2-40B4-BE49-F238E27FC236}">
                <a16:creationId xmlns:a16="http://schemas.microsoft.com/office/drawing/2014/main" xmlns="" id="{C91686E2-DBAC-4BC7-A5B7-A61D3C560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4355" y="1426780"/>
            <a:ext cx="8481212" cy="2900854"/>
          </a:xfrm>
        </p:spPr>
        <p:txBody>
          <a:bodyPr/>
          <a:lstStyle/>
          <a:p>
            <a:r>
              <a:rPr lang="en-CA" dirty="0" smtClean="0"/>
              <a:t>Percent of fullness of leaf level pages of an index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r>
              <a:rPr lang="en-CA" dirty="0" smtClean="0"/>
              <a:t>So what happens when a page cannot accommodate a new row?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353" y="1843338"/>
            <a:ext cx="2465017" cy="18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"/>
</p:tagLst>
</file>

<file path=ppt/theme/theme1.xml><?xml version="1.0" encoding="utf-8"?>
<a:theme xmlns:a="http://schemas.openxmlformats.org/drawingml/2006/main" name="PASS Speaker 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20358f7-2922-4755-8013-d9d9a0b41fb8">
      <UserInfo>
        <DisplayName>Anika Poliseno</DisplayName>
        <AccountId>27</AccountId>
        <AccountType/>
      </UserInfo>
      <UserInfo>
        <DisplayName>Audrey Adelinet</DisplayName>
        <AccountId>28</AccountId>
        <AccountType/>
      </UserInfo>
      <UserInfo>
        <DisplayName>Marcella McKeown</DisplayName>
        <AccountId>12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0503E65B09C48A66855E9E9369823" ma:contentTypeVersion="12" ma:contentTypeDescription="Create a new document." ma:contentTypeScope="" ma:versionID="731866435884dcb12a90703b3d472649">
  <xsd:schema xmlns:xsd="http://www.w3.org/2001/XMLSchema" xmlns:xs="http://www.w3.org/2001/XMLSchema" xmlns:p="http://schemas.microsoft.com/office/2006/metadata/properties" xmlns:ns2="d10e2f95-430a-4dd6-ae0c-dc822f427a88" xmlns:ns3="d20358f7-2922-4755-8013-d9d9a0b41fb8" targetNamespace="http://schemas.microsoft.com/office/2006/metadata/properties" ma:root="true" ma:fieldsID="dc7f0bb151510fb97ab55f035163e541" ns2:_="" ns3:_="">
    <xsd:import namespace="d10e2f95-430a-4dd6-ae0c-dc822f427a88"/>
    <xsd:import namespace="d20358f7-2922-4755-8013-d9d9a0b41f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e2f95-430a-4dd6-ae0c-dc822f427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0358f7-2922-4755-8013-d9d9a0b41fb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B72F81-0575-463A-82A3-B988D742353D}">
  <ds:schemaRefs>
    <ds:schemaRef ds:uri="d20358f7-2922-4755-8013-d9d9a0b41fb8"/>
    <ds:schemaRef ds:uri="d10e2f95-430a-4dd6-ae0c-dc822f427a88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4BC3167-9B31-4D37-8DF4-17E80DD51D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e2f95-430a-4dd6-ae0c-dc822f427a88"/>
    <ds:schemaRef ds:uri="d20358f7-2922-4755-8013-d9d9a0b41f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3CB615-C861-4624-AB0A-13ABDC7910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1691</TotalTime>
  <Words>2719</Words>
  <Application>Microsoft Office PowerPoint</Application>
  <PresentationFormat>On-screen Show (16:9)</PresentationFormat>
  <Paragraphs>482</Paragraphs>
  <Slides>73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PASS Speaker Template_16x9</vt:lpstr>
      <vt:lpstr>A Self-Tuning Fill Factor Technique for SQL Server</vt:lpstr>
      <vt:lpstr>Explore PASS</vt:lpstr>
      <vt:lpstr>PowerPoint Presentation</vt:lpstr>
      <vt:lpstr>PowerPoint Presentation</vt:lpstr>
      <vt:lpstr>I speak Texan; I hope y’all understand me!</vt:lpstr>
      <vt:lpstr>Let’s let the cat out of the bag early!</vt:lpstr>
      <vt:lpstr>Agenda</vt:lpstr>
      <vt:lpstr>B-Tree Index</vt:lpstr>
      <vt:lpstr>Fill Factor</vt:lpstr>
      <vt:lpstr>SQL Server Fill Factor</vt:lpstr>
      <vt:lpstr>Page Splits</vt:lpstr>
      <vt:lpstr>Partial view of B-Tree before adding row</vt:lpstr>
      <vt:lpstr>After adding row to index (Identity column)</vt:lpstr>
      <vt:lpstr>After adding row to index (Identity column, Inter. Node expansion)</vt:lpstr>
      <vt:lpstr>Bad Page Split Example (before row insert, rows aligned with extent)</vt:lpstr>
      <vt:lpstr>Bad Page Split Example (after row insert, rows not aligned with extent)</vt:lpstr>
      <vt:lpstr>Background</vt:lpstr>
      <vt:lpstr>Background</vt:lpstr>
      <vt:lpstr>Background</vt:lpstr>
      <vt:lpstr>Background</vt:lpstr>
      <vt:lpstr>Background (cont’d)</vt:lpstr>
      <vt:lpstr>Background (cont’d)</vt:lpstr>
      <vt:lpstr>Background (cont’d)</vt:lpstr>
      <vt:lpstr>Background (cont’d)</vt:lpstr>
      <vt:lpstr>Approach</vt:lpstr>
      <vt:lpstr>Approach</vt:lpstr>
      <vt:lpstr>Approach</vt:lpstr>
      <vt:lpstr>Admin.AgentIndexRebuilds</vt:lpstr>
      <vt:lpstr>Approach</vt:lpstr>
      <vt:lpstr>Approach</vt:lpstr>
      <vt:lpstr>Approach</vt:lpstr>
      <vt:lpstr>Approach</vt:lpstr>
      <vt:lpstr>FillFactorIndexSetup.sql (Sets up history table and extended event). https://github.com/MByrdTX/SQL-Server-Fill-Factor-Determination</vt:lpstr>
      <vt:lpstr>Approach</vt:lpstr>
      <vt:lpstr>Approach</vt:lpstr>
      <vt:lpstr>Approach</vt:lpstr>
      <vt:lpstr>Approach</vt:lpstr>
      <vt:lpstr>SQLAgentScriptRebuildIndexes.sql (SQL Agent Job, runs once/day). https://github.com/MByrdTX/SQL-Server-Fill-Factor-Determination</vt:lpstr>
      <vt:lpstr>Thought process for fixing fill factor</vt:lpstr>
      <vt:lpstr>Approach: Fixing the Fill Factor</vt:lpstr>
      <vt:lpstr>Approach: Fixing the Fill Factor</vt:lpstr>
      <vt:lpstr>Nightly Email Report - 1</vt:lpstr>
      <vt:lpstr>Nightly Email Report - 2</vt:lpstr>
      <vt:lpstr>Nightly Email Report - Weekend</vt:lpstr>
      <vt:lpstr>SQL Agent Job:</vt:lpstr>
      <vt:lpstr>SQL Agent Job:</vt:lpstr>
      <vt:lpstr>Analysis - 1</vt:lpstr>
      <vt:lpstr>Analysis - 2</vt:lpstr>
      <vt:lpstr>Indexes encountered</vt:lpstr>
      <vt:lpstr>Analysis - 3</vt:lpstr>
      <vt:lpstr>Analysis - 4</vt:lpstr>
      <vt:lpstr>Analysis - 5</vt:lpstr>
      <vt:lpstr>Analysis - 6</vt:lpstr>
      <vt:lpstr>Analysis:  DPA screen shot from late Feb 2019            (Typical server performance during the day)</vt:lpstr>
      <vt:lpstr>Analysis:  DPA screen shot from late June 2019            (Typical server performance during the day)</vt:lpstr>
      <vt:lpstr>Analysis: Performance</vt:lpstr>
      <vt:lpstr>Analysis: Performance</vt:lpstr>
      <vt:lpstr>Analysis: Performance</vt:lpstr>
      <vt:lpstr>Analysis: Performance</vt:lpstr>
      <vt:lpstr>Requirements</vt:lpstr>
      <vt:lpstr>Short-comings!</vt:lpstr>
      <vt:lpstr>Wish List</vt:lpstr>
      <vt:lpstr>Wish List</vt:lpstr>
      <vt:lpstr>Wish List</vt:lpstr>
      <vt:lpstr>Wish List (cont’d)</vt:lpstr>
      <vt:lpstr>Wish List (cont’d)</vt:lpstr>
      <vt:lpstr>Wish List (cont’d)</vt:lpstr>
      <vt:lpstr>Wish List (cont’d)</vt:lpstr>
      <vt:lpstr>Ongoing Work</vt:lpstr>
      <vt:lpstr>Conclusions</vt:lpstr>
      <vt:lpstr>Question to you?</vt:lpstr>
      <vt:lpstr>Finally</vt:lpstr>
      <vt:lpstr>Mike Byrd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Mike Byrd</cp:lastModifiedBy>
  <cp:revision>61</cp:revision>
  <dcterms:created xsi:type="dcterms:W3CDTF">2013-07-12T18:23:55Z</dcterms:created>
  <dcterms:modified xsi:type="dcterms:W3CDTF">2020-10-23T18:38:05Z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0x0101000E70503E65B09C48A66855E9E9369823</vt:lpwstr>
  </property>
  <property fmtid="{D5CDD505-2E9C-101B-9397-08002B2CF9AE}" pid="3" name="ArticulateGUID">
    <vt:lpwstr>D1F4C45D-12CD-444F-847A-B46484BEB192</vt:lpwstr>
  </property>
  <property fmtid="{D5CDD505-2E9C-101B-9397-08002B2CF9AE}" pid="4" name="ArticulatePath">
    <vt:lpwstr>https://sqlpass365.sharepoint.com/sites/Conferences/Shared Documents/2020 Summit/Program/Template/PASS_20_Virtual-Summit_speaker-presentation-update_Sept 14</vt:lpwstr>
  </property>
</Properties>
</file>